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58" r:id="rId4"/>
    <p:sldId id="259" r:id="rId5"/>
    <p:sldId id="261" r:id="rId6"/>
    <p:sldId id="263" r:id="rId7"/>
    <p:sldId id="265" r:id="rId8"/>
    <p:sldId id="270" r:id="rId9"/>
    <p:sldId id="268" r:id="rId10"/>
    <p:sldId id="273" r:id="rId11"/>
    <p:sldId id="27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05CFA-6CEF-4F46-8FD5-24CD2CDD445E}" type="datetimeFigureOut">
              <a:rPr lang="hu-HU" smtClean="0"/>
              <a:t>2023.09.11.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385B8-0EBC-4F70-A169-013424D5C5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1828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po.org/en/searching-for-patents/helpful-resources/first-time-here/classification/cpc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 </a:t>
            </a:r>
            <a:r>
              <a:rPr lang="hu-HU" dirty="0" err="1"/>
              <a:t>PatBase</a:t>
            </a:r>
            <a:r>
              <a:rPr lang="hu-HU" dirty="0"/>
              <a:t> és </a:t>
            </a:r>
            <a:r>
              <a:rPr lang="hu-HU" dirty="0" err="1"/>
              <a:t>Minesoft</a:t>
            </a:r>
            <a:r>
              <a:rPr lang="hu-HU" dirty="0"/>
              <a:t> </a:t>
            </a:r>
            <a:r>
              <a:rPr lang="hu-HU" dirty="0" err="1"/>
              <a:t>Origin</a:t>
            </a:r>
            <a:r>
              <a:rPr lang="hu-HU" dirty="0"/>
              <a:t> az angol </a:t>
            </a:r>
            <a:r>
              <a:rPr lang="hu-HU" dirty="0" err="1"/>
              <a:t>Minesoft</a:t>
            </a:r>
            <a:r>
              <a:rPr lang="hu-HU" dirty="0"/>
              <a:t> cég szabadalmi információs adatbázisai.</a:t>
            </a:r>
          </a:p>
          <a:p>
            <a:r>
              <a:rPr lang="hu-HU" dirty="0"/>
              <a:t>Ezeket az adatbázisokat a készítőik szakmai felhasználóknak szánták, tehát a szabadalmak világában járatos szabadalmi ügyvivőknek, kutatás-fejlesztésben dolgozóknak, iparjogvédelmi stratégiák készítőinek.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385B8-0EBC-4F70-A169-013424D5C5BF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6300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385B8-0EBC-4F70-A169-013424D5C5BF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19331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Ez különösen az extrém találmányoknál hasznos, vagy az olyan területeken, ahol nem vagyunk </a:t>
            </a:r>
            <a:r>
              <a:rPr lang="hu-HU" dirty="0" err="1"/>
              <a:t>jártasak</a:t>
            </a:r>
            <a:r>
              <a:rPr lang="hu-HU" dirty="0"/>
              <a:t>.</a:t>
            </a:r>
          </a:p>
          <a:p>
            <a:endParaRPr lang="hu-HU" dirty="0"/>
          </a:p>
          <a:p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The CPC is a patent classification system developed by the EPO and USPTO that contains approximately 200,000 subgroups. It is searchable in the EPO's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Google Sans"/>
              </a:rPr>
              <a:t>Espacenet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 system and USPTO patent databases. The IPC is a hierarchical classification system consisting of about 70,000 subgroups.</a:t>
            </a:r>
            <a:endParaRPr lang="hu-HU" b="0" i="0" dirty="0">
              <a:solidFill>
                <a:srgbClr val="202124"/>
              </a:solidFill>
              <a:effectLst/>
              <a:latin typeface="Google Sans"/>
            </a:endParaRPr>
          </a:p>
          <a:p>
            <a:endParaRPr lang="hu-HU" dirty="0">
              <a:solidFill>
                <a:srgbClr val="202124"/>
              </a:solidFill>
              <a:latin typeface="Google Sans"/>
            </a:endParaRPr>
          </a:p>
          <a:p>
            <a:r>
              <a:rPr lang="hu-HU" dirty="0"/>
              <a:t>CPC több alosztályt tartalmaz, mint az IPC (IPC akkor talán jobb, ha nem ismerjük az adott műszaki területet).</a:t>
            </a:r>
          </a:p>
          <a:p>
            <a:endParaRPr lang="hu-HU" dirty="0"/>
          </a:p>
          <a:p>
            <a:r>
              <a:rPr lang="hu-HU" b="0" i="0" u="sng" dirty="0">
                <a:solidFill>
                  <a:srgbClr val="1143DA"/>
                </a:solidFill>
                <a:effectLst/>
                <a:latin typeface="arial" panose="020B0604020202020204" pitchFamily="34" charset="0"/>
                <a:hlinkClick r:id="rId3"/>
              </a:rPr>
              <a:t>CPC: </a:t>
            </a:r>
            <a:r>
              <a:rPr lang="hu-HU" b="0" i="0" u="sng" dirty="0" err="1">
                <a:solidFill>
                  <a:srgbClr val="1143DA"/>
                </a:solidFill>
                <a:effectLst/>
                <a:latin typeface="arial" panose="020B0604020202020204" pitchFamily="34" charset="0"/>
                <a:hlinkClick r:id="rId3"/>
              </a:rPr>
              <a:t>Cooperative</a:t>
            </a:r>
            <a:r>
              <a:rPr lang="hu-HU" b="0" i="0" u="sng" dirty="0">
                <a:solidFill>
                  <a:srgbClr val="1143DA"/>
                </a:solidFill>
                <a:effectLst/>
                <a:latin typeface="arial" panose="020B0604020202020204" pitchFamily="34" charset="0"/>
                <a:hlinkClick r:id="rId3"/>
              </a:rPr>
              <a:t> Patent </a:t>
            </a:r>
            <a:r>
              <a:rPr lang="hu-HU" b="0" i="0" u="sng" dirty="0" err="1">
                <a:solidFill>
                  <a:srgbClr val="1143DA"/>
                </a:solidFill>
                <a:effectLst/>
                <a:latin typeface="arial" panose="020B0604020202020204" pitchFamily="34" charset="0"/>
                <a:hlinkClick r:id="rId3"/>
              </a:rPr>
              <a:t>Classification</a:t>
            </a:r>
            <a:endParaRPr lang="hu-HU" b="0" i="0" u="sng" dirty="0">
              <a:solidFill>
                <a:srgbClr val="1143DA"/>
              </a:solidFill>
              <a:effectLst/>
              <a:latin typeface="arial" panose="020B0604020202020204" pitchFamily="34" charset="0"/>
              <a:hlinkClick r:id="rId3"/>
            </a:endParaRP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385B8-0EBC-4F70-A169-013424D5C5BF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3798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Egyszerű vegyészeknek és gépészeknek is</a:t>
            </a:r>
          </a:p>
          <a:p>
            <a:r>
              <a:rPr lang="hu-HU" dirty="0"/>
              <a:t>Jól szűkíthető </a:t>
            </a:r>
          </a:p>
          <a:p>
            <a:r>
              <a:rPr lang="hu-HU" dirty="0"/>
              <a:t>Ábrák a későbbi találati listából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385B8-0EBC-4F70-A169-013424D5C5BF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4389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Fehér: nagyon fontos</a:t>
            </a:r>
          </a:p>
          <a:p>
            <a:r>
              <a:rPr lang="hu-HU" dirty="0"/>
              <a:t>Sötét: kevésbé fontos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385B8-0EBC-4F70-A169-013424D5C5BF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8733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/>
              <a:t>Smart</a:t>
            </a:r>
            <a:r>
              <a:rPr lang="hu-HU" dirty="0"/>
              <a:t> </a:t>
            </a:r>
            <a:r>
              <a:rPr lang="hu-HU" dirty="0" err="1"/>
              <a:t>search</a:t>
            </a:r>
            <a:r>
              <a:rPr lang="hu-HU" dirty="0"/>
              <a:t> nem lenne szofisztikált, túl nagy halmaz lenne, sok irreleváns találattal</a:t>
            </a:r>
          </a:p>
          <a:p>
            <a:endParaRPr lang="hu-HU" dirty="0"/>
          </a:p>
          <a:p>
            <a:r>
              <a:rPr lang="hu-HU" dirty="0"/>
              <a:t>Ahol lehetett, az Advanced </a:t>
            </a:r>
            <a:r>
              <a:rPr lang="hu-HU" dirty="0" err="1"/>
              <a:t>search</a:t>
            </a:r>
            <a:r>
              <a:rPr lang="hu-HU" dirty="0"/>
              <a:t>-öt választottuk, négy mező kellett a kulcsszavas kereséshez, itt mindegyiknél a </a:t>
            </a:r>
            <a:r>
              <a:rPr lang="hu-HU" dirty="0" err="1"/>
              <a:t>full</a:t>
            </a:r>
            <a:r>
              <a:rPr lang="hu-HU" dirty="0"/>
              <a:t>-text-</a:t>
            </a:r>
            <a:r>
              <a:rPr lang="hu-HU" dirty="0" err="1"/>
              <a:t>et</a:t>
            </a:r>
            <a:r>
              <a:rPr lang="hu-HU" dirty="0"/>
              <a:t> választottuk ki.</a:t>
            </a:r>
          </a:p>
          <a:p>
            <a:endParaRPr lang="hu-HU" dirty="0"/>
          </a:p>
          <a:p>
            <a:r>
              <a:rPr lang="hu-HU" dirty="0"/>
              <a:t>Távolság-operátorok: </a:t>
            </a:r>
            <a:r>
              <a:rPr lang="hu-HU" dirty="0" err="1"/>
              <a:t>proximity</a:t>
            </a:r>
            <a:r>
              <a:rPr lang="hu-HU" dirty="0"/>
              <a:t> operátorok: két kifejezés legfeljebb milyen távolságra van egymástól.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385B8-0EBC-4F70-A169-013424D5C5BF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5962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Ezt a 3 hagyományos adatbázison futtattuk le.</a:t>
            </a:r>
          </a:p>
          <a:p>
            <a:r>
              <a:rPr lang="hu-HU" dirty="0"/>
              <a:t>Ez </a:t>
            </a:r>
            <a:r>
              <a:rPr lang="hu-HU" dirty="0" err="1"/>
              <a:t>PatBase</a:t>
            </a:r>
            <a:r>
              <a:rPr lang="hu-HU" dirty="0"/>
              <a:t> kép, az összesített 107 találatot adott.</a:t>
            </a:r>
          </a:p>
          <a:p>
            <a:r>
              <a:rPr lang="hu-HU" dirty="0"/>
              <a:t>Célszerű 50 és 300 közé venni a találati listát, itt  most 50 és 150 közötti volt a cél, utána mindegyikre ránéztünk relevancia szempontjából.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385B8-0EBC-4F70-A169-013424D5C5BF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8717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Ez a </a:t>
            </a:r>
            <a:r>
              <a:rPr lang="hu-HU" dirty="0" err="1"/>
              <a:t>Minesoft</a:t>
            </a:r>
            <a:r>
              <a:rPr lang="hu-HU" dirty="0"/>
              <a:t> </a:t>
            </a:r>
            <a:r>
              <a:rPr lang="hu-HU" dirty="0" err="1"/>
              <a:t>Origin</a:t>
            </a:r>
            <a:r>
              <a:rPr lang="hu-HU" dirty="0"/>
              <a:t>, külön vettük a többitől, mert máshogy működik.</a:t>
            </a:r>
          </a:p>
          <a:p>
            <a:endParaRPr lang="hu-HU" dirty="0"/>
          </a:p>
          <a:p>
            <a:r>
              <a:rPr lang="hu-HU" dirty="0"/>
              <a:t>Az 1. keresés nem adott sok releváns eredményt (túl híg volt)</a:t>
            </a:r>
          </a:p>
          <a:p>
            <a:r>
              <a:rPr lang="hu-HU" dirty="0"/>
              <a:t>A 2. keresés találati halmaza releváns volt.</a:t>
            </a:r>
          </a:p>
          <a:p>
            <a:r>
              <a:rPr lang="hu-HU" dirty="0"/>
              <a:t>Tehát jól kell megfogalmazni a mondatot, igénypont jellegű megfogalmazást érdemes keresőkérdésként megfogalmazni.</a:t>
            </a:r>
          </a:p>
          <a:p>
            <a:r>
              <a:rPr lang="hu-HU" dirty="0"/>
              <a:t>Találatok száma: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385B8-0EBC-4F70-A169-013424D5C5BF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937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Tehát az </a:t>
            </a:r>
            <a:r>
              <a:rPr lang="hu-HU" dirty="0" err="1"/>
              <a:t>Espacenet</a:t>
            </a:r>
            <a:r>
              <a:rPr lang="hu-HU" dirty="0"/>
              <a:t> és </a:t>
            </a:r>
            <a:r>
              <a:rPr lang="hu-HU" dirty="0" err="1"/>
              <a:t>PatentScope</a:t>
            </a:r>
            <a:r>
              <a:rPr lang="hu-HU" dirty="0"/>
              <a:t> esetén sokkal több lépés, mire a szintaktikáját meghatározzuk, mire a szűrőket beállítjuk, eljutunk a releváns halmazhoz (50-300 találat) eljutunk.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385B8-0EBC-4F70-A169-013424D5C5BF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3543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 négyféle kutatásból kijött eredmények.</a:t>
            </a:r>
          </a:p>
          <a:p>
            <a:r>
              <a:rPr lang="hu-HU" dirty="0"/>
              <a:t>Billiárd, jégkorong, kutyajáték eszünkbe sem jutott.</a:t>
            </a:r>
          </a:p>
          <a:p>
            <a:r>
              <a:rPr lang="hu-HU" dirty="0"/>
              <a:t>Ez két külön találat, ez első: épp ezt kerestük.</a:t>
            </a:r>
          </a:p>
          <a:p>
            <a:endParaRPr lang="hu-HU" dirty="0"/>
          </a:p>
          <a:p>
            <a:r>
              <a:rPr lang="hu-HU" dirty="0"/>
              <a:t>A </a:t>
            </a:r>
            <a:r>
              <a:rPr lang="hu-HU" dirty="0" err="1"/>
              <a:t>Minesoft</a:t>
            </a:r>
            <a:r>
              <a:rPr lang="hu-HU" dirty="0"/>
              <a:t> </a:t>
            </a:r>
            <a:r>
              <a:rPr lang="hu-HU" dirty="0" err="1"/>
              <a:t>Origin</a:t>
            </a:r>
            <a:r>
              <a:rPr lang="hu-HU" dirty="0"/>
              <a:t> adta a releváns találatok legszélesebb körét (billiárdgolyó, jégkorong).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385B8-0EBC-4F70-A169-013424D5C5BF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222228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385B8-0EBC-4F70-A169-013424D5C5BF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1386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0000">
              <a:schemeClr val="bg2">
                <a:tint val="97000"/>
                <a:hueMod val="92000"/>
                <a:satMod val="169000"/>
                <a:lumMod val="164000"/>
              </a:schemeClr>
            </a:gs>
            <a:gs pos="83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039099" y="5289659"/>
            <a:ext cx="3996679" cy="1377841"/>
          </a:xfrm>
        </p:spPr>
        <p:txBody>
          <a:bodyPr anchor="t" anchorCtr="0">
            <a:noAutofit/>
          </a:bodyPr>
          <a:lstStyle/>
          <a:p>
            <a:r>
              <a:rPr lang="hu-HU" sz="4000" cap="none" dirty="0"/>
              <a:t>IP </a:t>
            </a:r>
            <a:r>
              <a:rPr lang="hu-HU" sz="4000" cap="none" dirty="0" err="1"/>
              <a:t>Compass</a:t>
            </a:r>
            <a:r>
              <a:rPr lang="hu-HU" sz="4000" cap="none" dirty="0"/>
              <a:t> Kft.</a:t>
            </a:r>
            <a:br>
              <a:rPr lang="hu-HU" sz="4000" cap="none" dirty="0"/>
            </a:br>
            <a:r>
              <a:rPr lang="hu-HU" sz="2800" cap="none" dirty="0"/>
              <a:t>Kovári Zoltán</a:t>
            </a:r>
            <a:endParaRPr lang="en-US" sz="2800" cap="none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63166" y="1046801"/>
            <a:ext cx="7299709" cy="1947333"/>
          </a:xfrm>
        </p:spPr>
        <p:txBody>
          <a:bodyPr>
            <a:normAutofit/>
          </a:bodyPr>
          <a:lstStyle/>
          <a:p>
            <a:r>
              <a:rPr lang="hu-HU" sz="3200" b="1" dirty="0">
                <a:solidFill>
                  <a:schemeClr val="tx1"/>
                </a:solidFill>
              </a:rPr>
              <a:t>A </a:t>
            </a:r>
            <a:r>
              <a:rPr lang="hu-HU" sz="3200" b="1" dirty="0" err="1">
                <a:solidFill>
                  <a:schemeClr val="tx1"/>
                </a:solidFill>
              </a:rPr>
              <a:t>PatBase</a:t>
            </a:r>
            <a:r>
              <a:rPr lang="hu-HU" sz="3200" b="1" dirty="0">
                <a:solidFill>
                  <a:schemeClr val="tx1"/>
                </a:solidFill>
              </a:rPr>
              <a:t> és </a:t>
            </a:r>
            <a:r>
              <a:rPr lang="hu-HU" sz="3200" b="1" dirty="0" err="1">
                <a:solidFill>
                  <a:schemeClr val="tx1"/>
                </a:solidFill>
              </a:rPr>
              <a:t>Minesoft</a:t>
            </a:r>
            <a:r>
              <a:rPr lang="hu-HU" sz="3200" b="1" dirty="0">
                <a:solidFill>
                  <a:schemeClr val="tx1"/>
                </a:solidFill>
              </a:rPr>
              <a:t> </a:t>
            </a:r>
            <a:r>
              <a:rPr lang="hu-HU" sz="3200" b="1" dirty="0" err="1">
                <a:solidFill>
                  <a:schemeClr val="tx1"/>
                </a:solidFill>
              </a:rPr>
              <a:t>Origin</a:t>
            </a:r>
            <a:r>
              <a:rPr lang="hu-HU" sz="3200" b="1" dirty="0">
                <a:solidFill>
                  <a:schemeClr val="tx1"/>
                </a:solidFill>
              </a:rPr>
              <a:t> szabadalmi információs platformok</a:t>
            </a:r>
          </a:p>
          <a:p>
            <a:r>
              <a:rPr lang="hu-HU" sz="2000" b="1" dirty="0">
                <a:solidFill>
                  <a:schemeClr val="tx1"/>
                </a:solidFill>
              </a:rPr>
              <a:t>szponzorált előadás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29F6BC5-497E-EA6B-A782-283326158F70}"/>
              </a:ext>
            </a:extLst>
          </p:cNvPr>
          <p:cNvSpPr txBox="1"/>
          <p:nvPr/>
        </p:nvSpPr>
        <p:spPr>
          <a:xfrm>
            <a:off x="533401" y="3114675"/>
            <a:ext cx="42100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800" cap="none" dirty="0"/>
              <a:t>III. Online szakmai konferencia a Magyar Szabadalmi Ügyvivői Kamara szervezésében</a:t>
            </a:r>
          </a:p>
          <a:p>
            <a:br>
              <a:rPr lang="hu-HU" sz="1800" cap="none" dirty="0"/>
            </a:br>
            <a:r>
              <a:rPr lang="hu-HU" sz="1800" cap="none" dirty="0"/>
              <a:t>2023. szeptember 12.</a:t>
            </a: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45DF8764-1B67-9A1F-52E6-50C69E08706D}"/>
              </a:ext>
            </a:extLst>
          </p:cNvPr>
          <p:cNvSpPr txBox="1"/>
          <p:nvPr/>
        </p:nvSpPr>
        <p:spPr>
          <a:xfrm>
            <a:off x="533401" y="5696125"/>
            <a:ext cx="3066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/>
              <a:t>ipcompasskft@gmail.com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16377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657" y="2738410"/>
            <a:ext cx="9640645" cy="3067478"/>
          </a:xfrm>
          <a:prstGeom prst="rect">
            <a:avLst/>
          </a:prstGeom>
        </p:spPr>
      </p:pic>
      <p:sp>
        <p:nvSpPr>
          <p:cNvPr id="5" name="Cím 1"/>
          <p:cNvSpPr txBox="1">
            <a:spLocks/>
          </p:cNvSpPr>
          <p:nvPr/>
        </p:nvSpPr>
        <p:spPr>
          <a:xfrm>
            <a:off x="684212" y="0"/>
            <a:ext cx="8534400" cy="9494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800" b="1" dirty="0"/>
              <a:t>Újdonságkutatási példa</a:t>
            </a:r>
            <a:endParaRPr lang="en-US" sz="2800" b="1" dirty="0"/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684212" y="474716"/>
            <a:ext cx="8534400" cy="9494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400" b="1" dirty="0"/>
              <a:t>LED világító elemekkel ellátott labda 9.</a:t>
            </a:r>
            <a:endParaRPr lang="en-US" sz="2400" b="1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684212" y="1533415"/>
            <a:ext cx="10051082" cy="8179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400" b="1" cap="none" dirty="0" err="1"/>
              <a:t>PatBase</a:t>
            </a:r>
            <a:r>
              <a:rPr lang="hu-HU" sz="2400" b="1" cap="none" dirty="0"/>
              <a:t> intelligens kiemelő</a:t>
            </a:r>
          </a:p>
          <a:p>
            <a:endParaRPr lang="hu-HU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334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/>
        </p:nvSpPr>
        <p:spPr>
          <a:xfrm>
            <a:off x="684212" y="0"/>
            <a:ext cx="8534400" cy="9494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800" b="1" dirty="0"/>
              <a:t>Újdonságkutatási példa</a:t>
            </a:r>
            <a:endParaRPr lang="en-US" sz="2800" b="1" dirty="0"/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684212" y="474716"/>
            <a:ext cx="8534400" cy="9494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400" b="1" dirty="0"/>
              <a:t>LED világító elemekkel ellátott labda 10.</a:t>
            </a:r>
            <a:endParaRPr lang="en-US" sz="2400" b="1" dirty="0"/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684212" y="1533415"/>
            <a:ext cx="10051082" cy="8179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400" b="1" cap="none" dirty="0" err="1"/>
              <a:t>PatBase</a:t>
            </a:r>
            <a:r>
              <a:rPr lang="hu-HU" sz="2400" b="1" dirty="0"/>
              <a:t> </a:t>
            </a:r>
            <a:r>
              <a:rPr lang="hu-HU" sz="2400" b="1" cap="none" dirty="0"/>
              <a:t>intelligens</a:t>
            </a:r>
            <a:r>
              <a:rPr lang="hu-HU" sz="2400" b="1" dirty="0"/>
              <a:t> CPC </a:t>
            </a:r>
            <a:r>
              <a:rPr lang="hu-HU" sz="2400" b="1" cap="none" dirty="0"/>
              <a:t>kereső</a:t>
            </a:r>
            <a:r>
              <a:rPr lang="hu-HU" sz="2400" b="1" dirty="0"/>
              <a:t> (</a:t>
            </a:r>
            <a:r>
              <a:rPr lang="hu-HU" sz="2400" b="1" dirty="0" err="1"/>
              <a:t>classification</a:t>
            </a:r>
            <a:r>
              <a:rPr lang="hu-HU" sz="2400" b="1" dirty="0"/>
              <a:t> </a:t>
            </a:r>
            <a:r>
              <a:rPr lang="hu-HU" sz="2400" b="1" dirty="0" err="1"/>
              <a:t>search</a:t>
            </a:r>
            <a:r>
              <a:rPr lang="hu-HU" sz="2400" b="1" dirty="0"/>
              <a:t>)</a:t>
            </a:r>
          </a:p>
          <a:p>
            <a:endParaRPr lang="hu-HU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581" y="2516159"/>
            <a:ext cx="6235970" cy="1401624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7061" y="2136371"/>
            <a:ext cx="4040526" cy="4630955"/>
          </a:xfrm>
          <a:prstGeom prst="rect">
            <a:avLst/>
          </a:prstGeom>
        </p:spPr>
      </p:pic>
      <p:sp>
        <p:nvSpPr>
          <p:cNvPr id="9" name="Lefelé nyíl 8"/>
          <p:cNvSpPr/>
          <p:nvPr/>
        </p:nvSpPr>
        <p:spPr>
          <a:xfrm>
            <a:off x="1760680" y="4000966"/>
            <a:ext cx="843148" cy="133003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ím 1"/>
          <p:cNvSpPr txBox="1">
            <a:spLocks/>
          </p:cNvSpPr>
          <p:nvPr/>
        </p:nvSpPr>
        <p:spPr>
          <a:xfrm>
            <a:off x="803816" y="5414186"/>
            <a:ext cx="2922754" cy="8179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400" b="1" dirty="0"/>
              <a:t>~ 18000 találat</a:t>
            </a:r>
          </a:p>
          <a:p>
            <a:endParaRPr lang="hu-HU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1" name="Jobbra nyíl 10"/>
          <p:cNvSpPr/>
          <p:nvPr/>
        </p:nvSpPr>
        <p:spPr>
          <a:xfrm>
            <a:off x="3924196" y="5116286"/>
            <a:ext cx="2500355" cy="102079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rgbClr val="0070C0"/>
                </a:solidFill>
              </a:rPr>
              <a:t>CPC </a:t>
            </a:r>
            <a:r>
              <a:rPr lang="hu-HU" b="1" dirty="0" err="1">
                <a:solidFill>
                  <a:srgbClr val="0070C0"/>
                </a:solidFill>
              </a:rPr>
              <a:t>finder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321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8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4211" y="1326791"/>
            <a:ext cx="9920727" cy="2173014"/>
          </a:xfrm>
        </p:spPr>
        <p:txBody>
          <a:bodyPr/>
          <a:lstStyle/>
          <a:p>
            <a:pPr marL="0" indent="0">
              <a:buNone/>
            </a:pPr>
            <a:r>
              <a:rPr lang="hu-HU" sz="2400" dirty="0"/>
              <a:t>A labda tetszőleges fényforrást, előnyösen LED elemeket tartalmaz;  a labda mozgásállapot változásának hatására, például ütközés, falnak csapódás, földre dobás, stb. következtében a lámpák a kölcsönhatásra villogással reagálnak.</a:t>
            </a:r>
            <a:endParaRPr lang="en-US" sz="2400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684212" y="0"/>
            <a:ext cx="8534400" cy="949433"/>
          </a:xfrm>
        </p:spPr>
        <p:txBody>
          <a:bodyPr>
            <a:normAutofit/>
          </a:bodyPr>
          <a:lstStyle/>
          <a:p>
            <a:r>
              <a:rPr lang="hu-HU" sz="2800" b="1" dirty="0"/>
              <a:t>Újdonságkutatási példa</a:t>
            </a:r>
            <a:endParaRPr lang="en-US" sz="2800" b="1" dirty="0"/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684212" y="474716"/>
            <a:ext cx="8534400" cy="9494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400" b="1" dirty="0"/>
              <a:t>LED világító elemekkel ellátott labda 1.</a:t>
            </a:r>
            <a:endParaRPr lang="en-US" sz="2400" b="1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211" y="4080831"/>
            <a:ext cx="3212585" cy="2201216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177984">
            <a:off x="3946457" y="3843981"/>
            <a:ext cx="1691278" cy="1591601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32278" y="232384"/>
            <a:ext cx="1702068" cy="1434096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13277" y="3448102"/>
            <a:ext cx="2140628" cy="3262236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0807861">
            <a:off x="5094608" y="4884077"/>
            <a:ext cx="2578356" cy="1552341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9985540">
            <a:off x="10387977" y="5129708"/>
            <a:ext cx="1428426" cy="130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067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0640" y="2364822"/>
            <a:ext cx="10151954" cy="4179611"/>
          </a:xfrm>
        </p:spPr>
        <p:txBody>
          <a:bodyPr>
            <a:normAutofit lnSpcReduction="10000"/>
          </a:bodyPr>
          <a:lstStyle/>
          <a:p>
            <a:r>
              <a:rPr lang="hu-HU" b="1" dirty="0"/>
              <a:t>Labda: </a:t>
            </a:r>
            <a:r>
              <a:rPr lang="hu-HU" b="1" dirty="0">
                <a:solidFill>
                  <a:schemeClr val="tx1"/>
                </a:solidFill>
              </a:rPr>
              <a:t>gömb, kvázi-gömb, sokszög, azaz általánosan „kerek”</a:t>
            </a:r>
            <a:r>
              <a:rPr lang="hu-HU" b="1" dirty="0"/>
              <a:t>, gurulásra alkalmas alakú játék vagy sporteszköz;</a:t>
            </a:r>
          </a:p>
          <a:p>
            <a:r>
              <a:rPr lang="hu-HU" b="1" dirty="0"/>
              <a:t>Anyagára vonatkozóan nem alkalmazunk megszorítást;</a:t>
            </a:r>
          </a:p>
          <a:p>
            <a:r>
              <a:rPr lang="hu-HU" b="1" dirty="0">
                <a:solidFill>
                  <a:schemeClr val="tx1"/>
                </a:solidFill>
              </a:rPr>
              <a:t>LED vagy más tetszőleges fényforrást tartalmaz;</a:t>
            </a:r>
          </a:p>
          <a:p>
            <a:r>
              <a:rPr lang="hu-HU" b="1" dirty="0"/>
              <a:t>Implicit módon tartalmazhat elemet vagy akkumulátort;</a:t>
            </a:r>
          </a:p>
          <a:p>
            <a:r>
              <a:rPr lang="hu-HU" b="1" dirty="0"/>
              <a:t>A lámpa ütés, hirtelen mechanikai behatás hatására működésbe lép, világít</a:t>
            </a:r>
          </a:p>
          <a:p>
            <a:r>
              <a:rPr lang="hu-HU" b="1" dirty="0">
                <a:solidFill>
                  <a:schemeClr val="tx1"/>
                </a:solidFill>
              </a:rPr>
              <a:t>Gyorsulásmérő, sebességmérő, stb. szenzort </a:t>
            </a:r>
            <a:r>
              <a:rPr lang="hu-HU" b="1" dirty="0"/>
              <a:t>tartalmaz;</a:t>
            </a:r>
          </a:p>
          <a:p>
            <a:r>
              <a:rPr lang="hu-HU" b="1" dirty="0">
                <a:solidFill>
                  <a:schemeClr val="tx1"/>
                </a:solidFill>
              </a:rPr>
              <a:t>A szenzor által küldött jellel történik a lámpa vezérlése (ON/OFF)</a:t>
            </a:r>
          </a:p>
          <a:p>
            <a:r>
              <a:rPr lang="hu-HU" b="1" dirty="0"/>
              <a:t>Előnyös esetben a gyorsulás / sebességváltozás függvényében </a:t>
            </a:r>
          </a:p>
          <a:p>
            <a:pPr marL="0" indent="0">
              <a:buNone/>
            </a:pPr>
            <a:r>
              <a:rPr lang="hu-HU" b="1" dirty="0"/>
              <a:t>    változik a lámpa fényintenzitása;</a:t>
            </a:r>
            <a:endParaRPr lang="en-US" b="1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684212" y="0"/>
            <a:ext cx="8534400" cy="9494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800" b="1"/>
              <a:t>Újdonságkutatási példa</a:t>
            </a:r>
            <a:endParaRPr lang="en-US" sz="2800" b="1" dirty="0"/>
          </a:p>
        </p:txBody>
      </p:sp>
      <p:sp>
        <p:nvSpPr>
          <p:cNvPr id="9" name="Cím 1"/>
          <p:cNvSpPr txBox="1">
            <a:spLocks/>
          </p:cNvSpPr>
          <p:nvPr/>
        </p:nvSpPr>
        <p:spPr>
          <a:xfrm>
            <a:off x="684212" y="474716"/>
            <a:ext cx="8534400" cy="9494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400" b="1" dirty="0"/>
              <a:t>LED világító elemekkel ellátott labda 2.</a:t>
            </a:r>
            <a:endParaRPr lang="en-US" sz="2400" b="1" dirty="0"/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684212" y="1329556"/>
            <a:ext cx="8534400" cy="9494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000" b="1" dirty="0"/>
              <a:t>A főbb műszaki Jellemzők definiálása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458595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9000">
              <a:schemeClr val="bg2">
                <a:tint val="97000"/>
                <a:hueMod val="92000"/>
                <a:satMod val="169000"/>
                <a:lumMod val="164000"/>
              </a:schemeClr>
            </a:gs>
            <a:gs pos="87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4211" y="2603607"/>
            <a:ext cx="9611695" cy="3103510"/>
          </a:xfrm>
        </p:spPr>
        <p:txBody>
          <a:bodyPr>
            <a:normAutofit fontScale="92500"/>
          </a:bodyPr>
          <a:lstStyle/>
          <a:p>
            <a:r>
              <a:rPr lang="hu-HU" b="1" dirty="0"/>
              <a:t>Műszaki jellemzők alapján szerkesztett kulcsszavak</a:t>
            </a:r>
          </a:p>
          <a:p>
            <a:r>
              <a:rPr lang="hu-HU" b="1" strike="sngStrike" dirty="0" err="1"/>
              <a:t>Smart</a:t>
            </a:r>
            <a:r>
              <a:rPr lang="hu-HU" b="1" strike="sngStrike" dirty="0"/>
              <a:t> </a:t>
            </a:r>
            <a:r>
              <a:rPr lang="hu-HU" b="1" strike="sngStrike" dirty="0" err="1"/>
              <a:t>Search</a:t>
            </a:r>
            <a:r>
              <a:rPr lang="hu-HU" b="1" dirty="0"/>
              <a:t> – túlságosan híg találati halmazt eredményez</a:t>
            </a:r>
          </a:p>
          <a:p>
            <a:r>
              <a:rPr lang="hu-HU" b="1" dirty="0"/>
              <a:t>Advanced </a:t>
            </a:r>
            <a:r>
              <a:rPr lang="hu-HU" b="1" dirty="0" err="1"/>
              <a:t>search</a:t>
            </a:r>
            <a:r>
              <a:rPr lang="hu-HU" b="1" dirty="0"/>
              <a:t> – </a:t>
            </a:r>
            <a:r>
              <a:rPr lang="hu-HU" b="1" dirty="0">
                <a:solidFill>
                  <a:schemeClr val="tx1"/>
                </a:solidFill>
              </a:rPr>
              <a:t>kulcsszavak, távolság-</a:t>
            </a:r>
            <a:r>
              <a:rPr lang="hu-HU" b="1" dirty="0" err="1">
                <a:solidFill>
                  <a:schemeClr val="tx1"/>
                </a:solidFill>
              </a:rPr>
              <a:t>opearátorok</a:t>
            </a:r>
            <a:r>
              <a:rPr lang="hu-HU" b="1" dirty="0">
                <a:solidFill>
                  <a:schemeClr val="tx1"/>
                </a:solidFill>
              </a:rPr>
              <a:t>, IPC/CPC osztályok</a:t>
            </a:r>
          </a:p>
          <a:p>
            <a:r>
              <a:rPr lang="hu-HU" b="1" dirty="0">
                <a:solidFill>
                  <a:schemeClr val="tx1"/>
                </a:solidFill>
              </a:rPr>
              <a:t>Teljes szöveget („</a:t>
            </a:r>
            <a:r>
              <a:rPr lang="hu-HU" b="1" dirty="0" err="1">
                <a:solidFill>
                  <a:schemeClr val="tx1"/>
                </a:solidFill>
              </a:rPr>
              <a:t>Full</a:t>
            </a:r>
            <a:r>
              <a:rPr lang="hu-HU" b="1" dirty="0">
                <a:solidFill>
                  <a:schemeClr val="tx1"/>
                </a:solidFill>
              </a:rPr>
              <a:t> text”) tartalmazó </a:t>
            </a:r>
            <a:r>
              <a:rPr lang="hu-HU" b="1" dirty="0"/>
              <a:t>adatbázisok használata</a:t>
            </a:r>
          </a:p>
          <a:p>
            <a:r>
              <a:rPr lang="hu-HU" b="1" dirty="0"/>
              <a:t>Kulcsszavak iteratív finomítása a nyers eredmények alapján </a:t>
            </a:r>
          </a:p>
          <a:p>
            <a:r>
              <a:rPr lang="hu-HU" b="1" dirty="0"/>
              <a:t>IPC/CPC osztályok iteratív finomítása a nyers eredmények alapján </a:t>
            </a:r>
          </a:p>
          <a:p>
            <a:r>
              <a:rPr lang="hu-HU" b="1" dirty="0">
                <a:solidFill>
                  <a:schemeClr val="tx1"/>
                </a:solidFill>
              </a:rPr>
              <a:t>MI alapú keresőmotor </a:t>
            </a:r>
            <a:r>
              <a:rPr lang="hu-HU" b="1" dirty="0"/>
              <a:t>tesztelése</a:t>
            </a:r>
            <a:endParaRPr lang="en-US" b="1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684212" y="0"/>
            <a:ext cx="8534400" cy="9494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800" b="1"/>
              <a:t>Újdonságkutatási példa</a:t>
            </a:r>
            <a:endParaRPr lang="en-US" sz="2800" b="1" dirty="0"/>
          </a:p>
        </p:txBody>
      </p:sp>
      <p:sp>
        <p:nvSpPr>
          <p:cNvPr id="9" name="Cím 1"/>
          <p:cNvSpPr txBox="1">
            <a:spLocks/>
          </p:cNvSpPr>
          <p:nvPr/>
        </p:nvSpPr>
        <p:spPr>
          <a:xfrm>
            <a:off x="684212" y="474716"/>
            <a:ext cx="8534400" cy="9494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400" b="1" dirty="0"/>
              <a:t>LED világító elemekkel ellátott labda 3.</a:t>
            </a:r>
            <a:endParaRPr lang="en-US" sz="2400" b="1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684211" y="1539161"/>
            <a:ext cx="8534400" cy="9494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000" b="1" dirty="0"/>
              <a:t>Kutatási stratégia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494745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2000">
              <a:schemeClr val="bg2">
                <a:tint val="97000"/>
                <a:hueMod val="92000"/>
                <a:satMod val="169000"/>
                <a:lumMod val="164000"/>
              </a:schemeClr>
            </a:gs>
            <a:gs pos="76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4211" y="2418550"/>
            <a:ext cx="8754079" cy="1605895"/>
          </a:xfrm>
        </p:spPr>
        <p:txBody>
          <a:bodyPr/>
          <a:lstStyle/>
          <a:p>
            <a:r>
              <a:rPr lang="hu-HU" dirty="0"/>
              <a:t>Kulcsszavas keresés: azonos keresési kulcsszavakat és kulcsszó kombinációt alkalmazunk a három vizsgált Boolean alapú adatbázisban (</a:t>
            </a:r>
            <a:r>
              <a:rPr lang="hu-HU" dirty="0" err="1"/>
              <a:t>Espacenet</a:t>
            </a:r>
            <a:r>
              <a:rPr lang="hu-HU" dirty="0"/>
              <a:t>, </a:t>
            </a:r>
            <a:r>
              <a:rPr lang="hu-HU" dirty="0" err="1"/>
              <a:t>Patentscoope</a:t>
            </a:r>
            <a:r>
              <a:rPr lang="hu-HU" dirty="0"/>
              <a:t>, </a:t>
            </a:r>
            <a:r>
              <a:rPr lang="hu-HU" dirty="0" err="1"/>
              <a:t>PatBase</a:t>
            </a:r>
            <a:r>
              <a:rPr lang="hu-HU" dirty="0"/>
              <a:t>)</a:t>
            </a:r>
          </a:p>
          <a:p>
            <a:pPr marL="0" indent="0">
              <a:buNone/>
            </a:pPr>
            <a:endParaRPr lang="hu-HU" dirty="0"/>
          </a:p>
          <a:p>
            <a:endParaRPr lang="en-US" dirty="0"/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684212" y="1469117"/>
            <a:ext cx="8534400" cy="9494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400" b="1" dirty="0"/>
              <a:t>Kutatási stratégia, </a:t>
            </a:r>
            <a:r>
              <a:rPr lang="hu-HU" sz="2400" b="1" dirty="0" err="1"/>
              <a:t>boolean</a:t>
            </a:r>
            <a:r>
              <a:rPr lang="hu-HU" sz="2400" b="1" dirty="0"/>
              <a:t> keresés</a:t>
            </a:r>
            <a:endParaRPr lang="en-US" sz="2400" b="1" dirty="0"/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684212" y="0"/>
            <a:ext cx="8534400" cy="949433"/>
          </a:xfrm>
        </p:spPr>
        <p:txBody>
          <a:bodyPr>
            <a:normAutofit/>
          </a:bodyPr>
          <a:lstStyle/>
          <a:p>
            <a:r>
              <a:rPr lang="hu-HU" sz="2800" b="1" dirty="0"/>
              <a:t>Újdonságkutatási példa</a:t>
            </a:r>
            <a:endParaRPr lang="en-US" sz="2800" b="1" dirty="0"/>
          </a:p>
        </p:txBody>
      </p:sp>
      <p:sp>
        <p:nvSpPr>
          <p:cNvPr id="9" name="Cím 1"/>
          <p:cNvSpPr txBox="1">
            <a:spLocks/>
          </p:cNvSpPr>
          <p:nvPr/>
        </p:nvSpPr>
        <p:spPr>
          <a:xfrm>
            <a:off x="684212" y="474716"/>
            <a:ext cx="8534400" cy="9494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400" b="1" dirty="0"/>
              <a:t>LED világító elemekkel ellátott labda 4.</a:t>
            </a:r>
            <a:endParaRPr lang="en-US" sz="2400" b="1" dirty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211" y="3367983"/>
            <a:ext cx="8316486" cy="322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718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9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4211" y="2408647"/>
            <a:ext cx="8534400" cy="591457"/>
          </a:xfrm>
        </p:spPr>
        <p:txBody>
          <a:bodyPr>
            <a:normAutofit fontScale="92500"/>
          </a:bodyPr>
          <a:lstStyle/>
          <a:p>
            <a:r>
              <a:rPr lang="hu-HU" dirty="0"/>
              <a:t>Durva kereső kifejezés: </a:t>
            </a:r>
            <a:r>
              <a:rPr lang="hu-HU" dirty="0">
                <a:solidFill>
                  <a:schemeClr val="tx1"/>
                </a:solidFill>
              </a:rPr>
              <a:t>&lt; Ball </a:t>
            </a:r>
            <a:r>
              <a:rPr lang="hu-HU" dirty="0" err="1">
                <a:solidFill>
                  <a:schemeClr val="tx1"/>
                </a:solidFill>
              </a:rPr>
              <a:t>toy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b="1" dirty="0" err="1">
                <a:solidFill>
                  <a:schemeClr val="accent5">
                    <a:lumMod val="75000"/>
                  </a:schemeClr>
                </a:solidFill>
              </a:rPr>
              <a:t>with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rgbClr val="FFFF00"/>
                </a:solidFill>
              </a:rPr>
              <a:t>acceleration</a:t>
            </a:r>
            <a:r>
              <a:rPr lang="hu-HU" dirty="0">
                <a:solidFill>
                  <a:srgbClr val="FFFF00"/>
                </a:solidFill>
              </a:rPr>
              <a:t> </a:t>
            </a:r>
            <a:r>
              <a:rPr lang="hu-HU" dirty="0" err="1">
                <a:solidFill>
                  <a:srgbClr val="FFFF00"/>
                </a:solidFill>
              </a:rPr>
              <a:t>or</a:t>
            </a:r>
            <a:r>
              <a:rPr lang="hu-HU" dirty="0">
                <a:solidFill>
                  <a:srgbClr val="FFFF00"/>
                </a:solidFill>
              </a:rPr>
              <a:t> </a:t>
            </a:r>
            <a:r>
              <a:rPr lang="hu-HU" dirty="0" err="1">
                <a:solidFill>
                  <a:srgbClr val="FFFF00"/>
                </a:solidFill>
              </a:rPr>
              <a:t>shock</a:t>
            </a:r>
            <a:r>
              <a:rPr lang="hu-HU" dirty="0">
                <a:solidFill>
                  <a:srgbClr val="FFFF00"/>
                </a:solidFill>
              </a:rPr>
              <a:t> </a:t>
            </a:r>
            <a:r>
              <a:rPr lang="hu-HU" dirty="0" err="1">
                <a:solidFill>
                  <a:srgbClr val="FFFF00"/>
                </a:solidFill>
              </a:rPr>
              <a:t>sensor</a:t>
            </a:r>
            <a:r>
              <a:rPr lang="hu-HU" dirty="0">
                <a:solidFill>
                  <a:schemeClr val="tx1"/>
                </a:solidFill>
              </a:rPr>
              <a:t> &gt;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684212" y="0"/>
            <a:ext cx="8534400" cy="949433"/>
          </a:xfrm>
        </p:spPr>
        <p:txBody>
          <a:bodyPr>
            <a:normAutofit/>
          </a:bodyPr>
          <a:lstStyle/>
          <a:p>
            <a:r>
              <a:rPr lang="hu-HU" sz="2800" b="1" dirty="0"/>
              <a:t>Újdonságkutatási példa</a:t>
            </a:r>
            <a:endParaRPr lang="en-US" sz="2800" b="1" dirty="0"/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684212" y="474716"/>
            <a:ext cx="8534400" cy="9494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400" b="1" dirty="0"/>
              <a:t>LED világító elemekkel ellátott labda 5.</a:t>
            </a:r>
            <a:endParaRPr lang="en-US" sz="2400" b="1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684211" y="1459214"/>
            <a:ext cx="8534400" cy="9494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400" b="1" dirty="0"/>
              <a:t>Kutatási stratégia, </a:t>
            </a:r>
            <a:r>
              <a:rPr lang="hu-HU" sz="2400" b="1" u="sng" dirty="0"/>
              <a:t>MI keresés (</a:t>
            </a:r>
            <a:r>
              <a:rPr lang="hu-HU" sz="2400" b="1" u="sng" dirty="0" err="1"/>
              <a:t>minesoft</a:t>
            </a:r>
            <a:r>
              <a:rPr lang="hu-HU" sz="2400" b="1" u="sng" dirty="0"/>
              <a:t> </a:t>
            </a:r>
            <a:r>
              <a:rPr lang="hu-HU" sz="2400" b="1" u="sng" dirty="0" err="1"/>
              <a:t>origin</a:t>
            </a:r>
            <a:r>
              <a:rPr lang="hu-HU" sz="2400" b="1" u="sng" dirty="0"/>
              <a:t>)</a:t>
            </a:r>
            <a:endParaRPr lang="en-US" sz="2400" b="1" u="sng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211" y="5379650"/>
            <a:ext cx="6125430" cy="1171739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369" y="3100873"/>
            <a:ext cx="6068272" cy="1209844"/>
          </a:xfrm>
          <a:prstGeom prst="rect">
            <a:avLst/>
          </a:prstGeom>
        </p:spPr>
      </p:pic>
      <p:sp>
        <p:nvSpPr>
          <p:cNvPr id="10" name="Tartalom helye 2"/>
          <p:cNvSpPr txBox="1">
            <a:spLocks/>
          </p:cNvSpPr>
          <p:nvPr/>
        </p:nvSpPr>
        <p:spPr>
          <a:xfrm>
            <a:off x="684211" y="4500718"/>
            <a:ext cx="9576070" cy="789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1x finomított kereső kifejezés: </a:t>
            </a:r>
            <a:r>
              <a:rPr lang="hu-HU" dirty="0">
                <a:solidFill>
                  <a:schemeClr val="tx1"/>
                </a:solidFill>
              </a:rPr>
              <a:t>&lt; Ball game </a:t>
            </a:r>
            <a:r>
              <a:rPr lang="hu-HU" dirty="0" err="1">
                <a:solidFill>
                  <a:schemeClr val="tx1"/>
                </a:solidFill>
              </a:rPr>
              <a:t>or</a:t>
            </a:r>
            <a:r>
              <a:rPr lang="hu-HU" dirty="0">
                <a:solidFill>
                  <a:schemeClr val="tx1"/>
                </a:solidFill>
              </a:rPr>
              <a:t> ball </a:t>
            </a:r>
            <a:r>
              <a:rPr lang="hu-HU" dirty="0" err="1">
                <a:solidFill>
                  <a:schemeClr val="tx1"/>
                </a:solidFill>
              </a:rPr>
              <a:t>toy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b="1" dirty="0" err="1">
                <a:solidFill>
                  <a:schemeClr val="accent5">
                    <a:lumMod val="75000"/>
                  </a:schemeClr>
                </a:solidFill>
              </a:rPr>
              <a:t>including</a:t>
            </a:r>
            <a:r>
              <a:rPr lang="hu-HU" dirty="0">
                <a:solidFill>
                  <a:schemeClr val="tx1"/>
                </a:solidFill>
              </a:rPr>
              <a:t> a</a:t>
            </a:r>
            <a:r>
              <a:rPr lang="hu-HU" dirty="0">
                <a:solidFill>
                  <a:srgbClr val="FFFF00"/>
                </a:solidFill>
              </a:rPr>
              <a:t> </a:t>
            </a:r>
            <a:r>
              <a:rPr lang="hu-H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lighting</a:t>
            </a:r>
            <a:r>
              <a:rPr lang="hu-H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hu-H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device</a:t>
            </a:r>
            <a:r>
              <a:rPr lang="hu-H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hu-H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or</a:t>
            </a:r>
            <a:r>
              <a:rPr lang="hu-H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LED </a:t>
            </a:r>
            <a:r>
              <a:rPr lang="hu-H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lamp</a:t>
            </a:r>
            <a:r>
              <a:rPr lang="hu-H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hu-HU" dirty="0">
                <a:solidFill>
                  <a:schemeClr val="tx1"/>
                </a:solidFill>
              </a:rPr>
              <a:t>and </a:t>
            </a:r>
            <a:r>
              <a:rPr lang="hu-HU" dirty="0" err="1">
                <a:solidFill>
                  <a:schemeClr val="accent6"/>
                </a:solidFill>
              </a:rPr>
              <a:t>controlled</a:t>
            </a:r>
            <a:r>
              <a:rPr lang="hu-HU" dirty="0">
                <a:solidFill>
                  <a:schemeClr val="accent6"/>
                </a:solidFill>
              </a:rPr>
              <a:t> </a:t>
            </a:r>
            <a:r>
              <a:rPr lang="hu-HU" dirty="0" err="1">
                <a:solidFill>
                  <a:schemeClr val="accent6"/>
                </a:solidFill>
              </a:rPr>
              <a:t>by</a:t>
            </a:r>
            <a:r>
              <a:rPr lang="hu-HU" dirty="0">
                <a:solidFill>
                  <a:schemeClr val="accent6"/>
                </a:solidFill>
              </a:rPr>
              <a:t> </a:t>
            </a:r>
            <a:r>
              <a:rPr lang="hu-HU" dirty="0">
                <a:solidFill>
                  <a:srgbClr val="FFFF00"/>
                </a:solidFill>
              </a:rPr>
              <a:t>a </a:t>
            </a:r>
            <a:r>
              <a:rPr lang="hu-HU" dirty="0" err="1">
                <a:solidFill>
                  <a:srgbClr val="FFFF00"/>
                </a:solidFill>
              </a:rPr>
              <a:t>shock</a:t>
            </a:r>
            <a:r>
              <a:rPr lang="hu-HU" dirty="0">
                <a:solidFill>
                  <a:srgbClr val="FFFF00"/>
                </a:solidFill>
              </a:rPr>
              <a:t> </a:t>
            </a:r>
            <a:r>
              <a:rPr lang="hu-HU" dirty="0" err="1">
                <a:solidFill>
                  <a:srgbClr val="FFFF00"/>
                </a:solidFill>
              </a:rPr>
              <a:t>sensor</a:t>
            </a:r>
            <a:r>
              <a:rPr lang="hu-HU" dirty="0">
                <a:solidFill>
                  <a:srgbClr val="FFFF00"/>
                </a:solidFill>
              </a:rPr>
              <a:t> </a:t>
            </a:r>
            <a:r>
              <a:rPr lang="hu-HU" dirty="0" err="1">
                <a:solidFill>
                  <a:srgbClr val="FFFF00"/>
                </a:solidFill>
              </a:rPr>
              <a:t>or</a:t>
            </a:r>
            <a:r>
              <a:rPr lang="hu-HU" dirty="0">
                <a:solidFill>
                  <a:srgbClr val="FFFF00"/>
                </a:solidFill>
              </a:rPr>
              <a:t> </a:t>
            </a:r>
            <a:r>
              <a:rPr lang="hu-HU" dirty="0" err="1">
                <a:solidFill>
                  <a:srgbClr val="FFFF00"/>
                </a:solidFill>
              </a:rPr>
              <a:t>acceleration</a:t>
            </a:r>
            <a:r>
              <a:rPr lang="hu-HU" dirty="0">
                <a:solidFill>
                  <a:srgbClr val="FFFF00"/>
                </a:solidFill>
              </a:rPr>
              <a:t> </a:t>
            </a:r>
            <a:r>
              <a:rPr lang="hu-HU" dirty="0" err="1">
                <a:solidFill>
                  <a:srgbClr val="FFFF00"/>
                </a:solidFill>
              </a:rPr>
              <a:t>sensor</a:t>
            </a:r>
            <a:r>
              <a:rPr lang="hu-HU" dirty="0">
                <a:solidFill>
                  <a:schemeClr val="tx1"/>
                </a:solidFill>
              </a:rPr>
              <a:t> &gt;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576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2000">
              <a:schemeClr val="bg2">
                <a:tint val="97000"/>
                <a:hueMod val="92000"/>
                <a:satMod val="169000"/>
                <a:lumMod val="164000"/>
              </a:schemeClr>
            </a:gs>
            <a:gs pos="66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/>
        </p:nvSpPr>
        <p:spPr>
          <a:xfrm>
            <a:off x="684212" y="0"/>
            <a:ext cx="8534400" cy="9494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800" b="1" dirty="0"/>
              <a:t>Újdonságkutatási példa</a:t>
            </a:r>
            <a:endParaRPr lang="en-US" sz="2800" b="1" dirty="0"/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684212" y="474716"/>
            <a:ext cx="8534400" cy="9494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400" b="1" dirty="0"/>
              <a:t>LED világító elemekkel ellátott labda 6.</a:t>
            </a:r>
            <a:endParaRPr lang="en-US" sz="2400" b="1" dirty="0"/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684212" y="1533414"/>
            <a:ext cx="10051082" cy="137904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400" b="1" dirty="0"/>
              <a:t>Eredmények – Iterációk száma II </a:t>
            </a:r>
          </a:p>
          <a:p>
            <a:endParaRPr lang="hu-HU" sz="24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hu-HU" sz="2400" b="1" dirty="0">
                <a:solidFill>
                  <a:schemeClr val="accent4">
                    <a:lumMod val="75000"/>
                  </a:schemeClr>
                </a:solidFill>
              </a:rPr>
              <a:t>Fő mérőszám: Mennyi alkalommal kellett finomítani a keresőkérdést, hogy kezelhető számú és releváns dokumentumok halmazát nyerjük</a:t>
            </a:r>
            <a:endParaRPr lang="en-US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684211" y="3375375"/>
            <a:ext cx="824958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dirty="0" err="1"/>
              <a:t>Espacenet</a:t>
            </a:r>
            <a:r>
              <a:rPr lang="hu-HU" sz="2400" dirty="0"/>
              <a:t> (EPO)  										</a:t>
            </a:r>
            <a:r>
              <a:rPr lang="hu-HU" sz="2400" b="1" dirty="0"/>
              <a:t>10+</a:t>
            </a:r>
          </a:p>
          <a:p>
            <a:endParaRPr lang="hu-HU" sz="2400" dirty="0"/>
          </a:p>
          <a:p>
            <a:r>
              <a:rPr lang="hu-HU" sz="2400" dirty="0" err="1"/>
              <a:t>Patentscope</a:t>
            </a:r>
            <a:r>
              <a:rPr lang="hu-HU" sz="2400" dirty="0"/>
              <a:t> (WIPO)  									</a:t>
            </a:r>
            <a:r>
              <a:rPr lang="hu-HU" sz="2400" b="1" dirty="0"/>
              <a:t>10+</a:t>
            </a:r>
          </a:p>
          <a:p>
            <a:endParaRPr lang="hu-HU" sz="2400" dirty="0"/>
          </a:p>
          <a:p>
            <a:r>
              <a:rPr lang="hu-HU" sz="2400" dirty="0" err="1"/>
              <a:t>PatBase</a:t>
            </a:r>
            <a:r>
              <a:rPr lang="hu-HU" sz="2400" dirty="0"/>
              <a:t> (Boolean alapú kereső)					</a:t>
            </a:r>
            <a:r>
              <a:rPr lang="hu-HU" sz="2400" b="1" dirty="0"/>
              <a:t>5</a:t>
            </a:r>
          </a:p>
          <a:p>
            <a:endParaRPr lang="hu-HU" sz="2400" dirty="0"/>
          </a:p>
          <a:p>
            <a:r>
              <a:rPr lang="hu-HU" sz="2400" dirty="0" err="1"/>
              <a:t>Minesoft</a:t>
            </a:r>
            <a:r>
              <a:rPr lang="hu-HU" sz="2400" dirty="0"/>
              <a:t> </a:t>
            </a:r>
            <a:r>
              <a:rPr lang="hu-HU" sz="2400" dirty="0" err="1"/>
              <a:t>Origin</a:t>
            </a:r>
            <a:r>
              <a:rPr lang="hu-HU" sz="2400" dirty="0"/>
              <a:t> (MI alapú kereső)					</a:t>
            </a:r>
            <a:r>
              <a:rPr lang="hu-HU" sz="2400" b="1" dirty="0"/>
              <a:t>2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77808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529" y="2223593"/>
            <a:ext cx="5344271" cy="264832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840" y="5191900"/>
            <a:ext cx="8592749" cy="1295581"/>
          </a:xfrm>
          <a:prstGeom prst="rect">
            <a:avLst/>
          </a:prstGeom>
        </p:spPr>
      </p:pic>
      <p:sp>
        <p:nvSpPr>
          <p:cNvPr id="6" name="Cím 1"/>
          <p:cNvSpPr txBox="1">
            <a:spLocks/>
          </p:cNvSpPr>
          <p:nvPr/>
        </p:nvSpPr>
        <p:spPr>
          <a:xfrm>
            <a:off x="631259" y="1596793"/>
            <a:ext cx="10051082" cy="6041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800" b="1" dirty="0"/>
              <a:t>Eredmények  </a:t>
            </a:r>
          </a:p>
          <a:p>
            <a:endParaRPr lang="hu-HU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684212" y="0"/>
            <a:ext cx="8534400" cy="9494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800" b="1" dirty="0"/>
              <a:t>Újdonságkutatási példa</a:t>
            </a:r>
            <a:endParaRPr lang="en-US" sz="2800" b="1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684212" y="474716"/>
            <a:ext cx="8534400" cy="9494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400" b="1" dirty="0"/>
              <a:t>LED világító elemekkel ellátott labda 7.</a:t>
            </a:r>
            <a:endParaRPr lang="en-US" sz="2400" b="1" dirty="0"/>
          </a:p>
        </p:txBody>
      </p:sp>
      <p:sp>
        <p:nvSpPr>
          <p:cNvPr id="9" name="Tartalom helye 2"/>
          <p:cNvSpPr>
            <a:spLocks noGrp="1"/>
          </p:cNvSpPr>
          <p:nvPr>
            <p:ph idx="1"/>
          </p:nvPr>
        </p:nvSpPr>
        <p:spPr>
          <a:xfrm>
            <a:off x="6004360" y="2223592"/>
            <a:ext cx="5562208" cy="3559691"/>
          </a:xfrm>
        </p:spPr>
        <p:txBody>
          <a:bodyPr>
            <a:normAutofit/>
          </a:bodyPr>
          <a:lstStyle/>
          <a:p>
            <a:r>
              <a:rPr lang="hu-HU" b="1" dirty="0"/>
              <a:t>Játéklabdák gyerekeknek</a:t>
            </a:r>
          </a:p>
          <a:p>
            <a:r>
              <a:rPr lang="hu-HU" b="1" dirty="0" err="1"/>
              <a:t>Football</a:t>
            </a:r>
            <a:r>
              <a:rPr lang="hu-HU" b="1" dirty="0"/>
              <a:t>, </a:t>
            </a:r>
            <a:r>
              <a:rPr lang="hu-HU" b="1" dirty="0" err="1"/>
              <a:t>rugby</a:t>
            </a:r>
            <a:r>
              <a:rPr lang="hu-HU" b="1" dirty="0"/>
              <a:t>, röplabda</a:t>
            </a:r>
          </a:p>
          <a:p>
            <a:r>
              <a:rPr lang="hu-HU" b="1" dirty="0"/>
              <a:t>Billiárd golyó</a:t>
            </a:r>
          </a:p>
          <a:p>
            <a:r>
              <a:rPr lang="hu-HU" b="1" dirty="0"/>
              <a:t>Játéklabda kutyáknak</a:t>
            </a:r>
          </a:p>
          <a:p>
            <a:r>
              <a:rPr lang="hu-HU" b="1" dirty="0"/>
              <a:t>Golflabdák, jégkorongok </a:t>
            </a:r>
          </a:p>
          <a:p>
            <a:r>
              <a:rPr lang="hu-HU" b="1" dirty="0"/>
              <a:t>CPC: A63B</a:t>
            </a:r>
          </a:p>
          <a:p>
            <a:endParaRPr lang="hu-HU" b="1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72265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/>
        </p:nvSpPr>
        <p:spPr>
          <a:xfrm>
            <a:off x="684212" y="0"/>
            <a:ext cx="8534400" cy="9494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800" b="1" dirty="0"/>
              <a:t>Újdonságkutatási példa</a:t>
            </a:r>
            <a:endParaRPr lang="en-US" sz="2800" b="1" dirty="0"/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684212" y="474716"/>
            <a:ext cx="8534400" cy="9494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400" b="1" dirty="0"/>
              <a:t>LED világító elemekkel ellátott labda 8.</a:t>
            </a:r>
            <a:endParaRPr lang="en-US" sz="2400" b="1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684212" y="1533415"/>
            <a:ext cx="10051082" cy="8179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400" b="1" dirty="0"/>
              <a:t>tapasztalatok - II </a:t>
            </a:r>
          </a:p>
          <a:p>
            <a:endParaRPr lang="hu-HU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Tartalom helye 2"/>
          <p:cNvSpPr>
            <a:spLocks noGrp="1"/>
          </p:cNvSpPr>
          <p:nvPr>
            <p:ph idx="1"/>
          </p:nvPr>
        </p:nvSpPr>
        <p:spPr>
          <a:xfrm>
            <a:off x="684212" y="2008131"/>
            <a:ext cx="10454843" cy="4737052"/>
          </a:xfrm>
        </p:spPr>
        <p:txBody>
          <a:bodyPr>
            <a:normAutofit/>
          </a:bodyPr>
          <a:lstStyle/>
          <a:p>
            <a:r>
              <a:rPr lang="hu-HU" b="1" dirty="0" err="1"/>
              <a:t>Proximity</a:t>
            </a:r>
            <a:r>
              <a:rPr lang="hu-HU" b="1" dirty="0"/>
              <a:t> operátor  					jobb a találati arány (releváns %)</a:t>
            </a:r>
          </a:p>
          <a:p>
            <a:r>
              <a:rPr lang="hu-HU" b="1" dirty="0" err="1"/>
              <a:t>Proximity</a:t>
            </a:r>
            <a:r>
              <a:rPr lang="hu-HU" b="1" dirty="0"/>
              <a:t> operátor 					csökken a találati halmaz</a:t>
            </a:r>
          </a:p>
          <a:p>
            <a:r>
              <a:rPr lang="hu-HU" b="1" dirty="0"/>
              <a:t>CPC alkalmazásával				jobb a találati arány (releváns %)</a:t>
            </a:r>
          </a:p>
          <a:p>
            <a:r>
              <a:rPr lang="hu-HU" b="1" dirty="0"/>
              <a:t>CPC alkalmazásával				csökken a találati halmaz</a:t>
            </a:r>
          </a:p>
          <a:p>
            <a:r>
              <a:rPr lang="hu-HU" b="1" dirty="0"/>
              <a:t>A </a:t>
            </a:r>
            <a:r>
              <a:rPr lang="hu-HU" b="1" dirty="0" err="1"/>
              <a:t>PatBase</a:t>
            </a:r>
            <a:r>
              <a:rPr lang="hu-HU" b="1" dirty="0"/>
              <a:t> jól szűkíti a találati halmazt a releváns dokumentumok elvesztése nélkül</a:t>
            </a:r>
          </a:p>
          <a:p>
            <a:r>
              <a:rPr lang="hu-HU" b="1" dirty="0"/>
              <a:t>Az MI alapú keresőmotor a példa szerinti kutatásban felülmúlta kulcsszavas Boolean-alapú keresőmotorokat</a:t>
            </a:r>
          </a:p>
          <a:p>
            <a:endParaRPr lang="hu-HU" dirty="0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3930729" y="2647308"/>
            <a:ext cx="926276" cy="1547924"/>
            <a:chOff x="3930729" y="2647308"/>
            <a:chExt cx="926276" cy="1547924"/>
          </a:xfrm>
        </p:grpSpPr>
        <p:sp>
          <p:nvSpPr>
            <p:cNvPr id="10" name="Jobbra nyíl 9"/>
            <p:cNvSpPr/>
            <p:nvPr/>
          </p:nvSpPr>
          <p:spPr>
            <a:xfrm>
              <a:off x="3930730" y="2647308"/>
              <a:ext cx="926275" cy="21375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Jobbra nyíl 10"/>
            <p:cNvSpPr/>
            <p:nvPr/>
          </p:nvSpPr>
          <p:spPr>
            <a:xfrm>
              <a:off x="3930730" y="3092031"/>
              <a:ext cx="926275" cy="21375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Jobbra nyíl 11"/>
            <p:cNvSpPr/>
            <p:nvPr/>
          </p:nvSpPr>
          <p:spPr>
            <a:xfrm>
              <a:off x="3930730" y="3536754"/>
              <a:ext cx="926275" cy="21375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Jobbra nyíl 12"/>
            <p:cNvSpPr/>
            <p:nvPr/>
          </p:nvSpPr>
          <p:spPr>
            <a:xfrm>
              <a:off x="3930729" y="3981477"/>
              <a:ext cx="926275" cy="21375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36548276"/>
      </p:ext>
    </p:extLst>
  </p:cSld>
  <p:clrMapOvr>
    <a:masterClrMapping/>
  </p:clrMapOvr>
</p:sld>
</file>

<file path=ppt/theme/theme1.xml><?xml version="1.0" encoding="utf-8"?>
<a:theme xmlns:a="http://schemas.openxmlformats.org/drawingml/2006/main" name="Szele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960</TotalTime>
  <Words>954</Words>
  <Application>Microsoft Office PowerPoint</Application>
  <PresentationFormat>Szélesvásznú</PresentationFormat>
  <Paragraphs>123</Paragraphs>
  <Slides>11</Slides>
  <Notes>11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Google Sans</vt:lpstr>
      <vt:lpstr>Wingdings 3</vt:lpstr>
      <vt:lpstr>Szelet</vt:lpstr>
      <vt:lpstr>IP Compass Kft. Kovári Zoltán</vt:lpstr>
      <vt:lpstr>Újdonságkutatási példa</vt:lpstr>
      <vt:lpstr>PowerPoint-bemutató</vt:lpstr>
      <vt:lpstr>PowerPoint-bemutató</vt:lpstr>
      <vt:lpstr>Újdonságkutatási példa</vt:lpstr>
      <vt:lpstr>Újdonságkutatási példa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 Compass</dc:title>
  <dc:creator>Gyöngyi</dc:creator>
  <cp:lastModifiedBy>Kovári Zoltán</cp:lastModifiedBy>
  <cp:revision>58</cp:revision>
  <dcterms:created xsi:type="dcterms:W3CDTF">2023-08-06T09:40:22Z</dcterms:created>
  <dcterms:modified xsi:type="dcterms:W3CDTF">2023-09-11T19:10:00Z</dcterms:modified>
</cp:coreProperties>
</file>