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326" r:id="rId4"/>
    <p:sldId id="322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6" r:id="rId14"/>
    <p:sldId id="258" r:id="rId1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epfenhart" initials="t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1A2F"/>
    <a:srgbClr val="3F3F3F"/>
    <a:srgbClr val="BFBFBF"/>
    <a:srgbClr val="636466"/>
    <a:srgbClr val="AE132A"/>
    <a:srgbClr val="B01822"/>
    <a:srgbClr val="B05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F833BD-61EE-40A9-84DF-E51DF52B0F62}" v="27" dt="2023-09-12T07:18:25.9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Közepesen sötét stílus 1 – 4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Világos stílus 3 – 4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10" autoAdjust="0"/>
    <p:restoredTop sz="92034" autoAdjust="0"/>
  </p:normalViewPr>
  <p:slideViewPr>
    <p:cSldViewPr snapToGrid="0">
      <p:cViewPr>
        <p:scale>
          <a:sx n="61" d="100"/>
          <a:sy n="61" d="100"/>
        </p:scale>
        <p:origin x="76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PFENHÁRT, Dóra" userId="857829ff-a9c1-4026-9968-3406918a6346" providerId="ADAL" clId="{DBF833BD-61EE-40A9-84DF-E51DF52B0F62}"/>
    <pc:docChg chg="custSel modSld">
      <pc:chgData name="TEPFENHÁRT, Dóra" userId="857829ff-a9c1-4026-9968-3406918a6346" providerId="ADAL" clId="{DBF833BD-61EE-40A9-84DF-E51DF52B0F62}" dt="2023-09-12T07:24:32.344" v="93" actId="20577"/>
      <pc:docMkLst>
        <pc:docMk/>
      </pc:docMkLst>
      <pc:sldChg chg="modSp mod">
        <pc:chgData name="TEPFENHÁRT, Dóra" userId="857829ff-a9c1-4026-9968-3406918a6346" providerId="ADAL" clId="{DBF833BD-61EE-40A9-84DF-E51DF52B0F62}" dt="2023-09-12T07:14:59.187" v="53" actId="20577"/>
        <pc:sldMkLst>
          <pc:docMk/>
          <pc:sldMk cId="4004227482" sldId="256"/>
        </pc:sldMkLst>
        <pc:spChg chg="mod">
          <ac:chgData name="TEPFENHÁRT, Dóra" userId="857829ff-a9c1-4026-9968-3406918a6346" providerId="ADAL" clId="{DBF833BD-61EE-40A9-84DF-E51DF52B0F62}" dt="2023-09-12T07:14:59.187" v="53" actId="20577"/>
          <ac:spMkLst>
            <pc:docMk/>
            <pc:sldMk cId="4004227482" sldId="256"/>
            <ac:spMk id="4" creationId="{5DCF8EC6-067A-4AF4-A3EA-F7F680AD8E32}"/>
          </ac:spMkLst>
        </pc:spChg>
      </pc:sldChg>
      <pc:sldChg chg="modSp">
        <pc:chgData name="TEPFENHÁRT, Dóra" userId="857829ff-a9c1-4026-9968-3406918a6346" providerId="ADAL" clId="{DBF833BD-61EE-40A9-84DF-E51DF52B0F62}" dt="2023-09-12T07:18:25.909" v="80" actId="20577"/>
        <pc:sldMkLst>
          <pc:docMk/>
          <pc:sldMk cId="467089627" sldId="322"/>
        </pc:sldMkLst>
        <pc:spChg chg="mod">
          <ac:chgData name="TEPFENHÁRT, Dóra" userId="857829ff-a9c1-4026-9968-3406918a6346" providerId="ADAL" clId="{DBF833BD-61EE-40A9-84DF-E51DF52B0F62}" dt="2023-09-12T07:18:25.909" v="80" actId="20577"/>
          <ac:spMkLst>
            <pc:docMk/>
            <pc:sldMk cId="467089627" sldId="322"/>
            <ac:spMk id="3" creationId="{74276C9C-4782-4678-98C3-E3872AA640B6}"/>
          </ac:spMkLst>
        </pc:spChg>
      </pc:sldChg>
      <pc:sldChg chg="modSp mod">
        <pc:chgData name="TEPFENHÁRT, Dóra" userId="857829ff-a9c1-4026-9968-3406918a6346" providerId="ADAL" clId="{DBF833BD-61EE-40A9-84DF-E51DF52B0F62}" dt="2023-09-12T07:18:34.734" v="81" actId="20577"/>
        <pc:sldMkLst>
          <pc:docMk/>
          <pc:sldMk cId="3983727048" sldId="327"/>
        </pc:sldMkLst>
        <pc:spChg chg="mod">
          <ac:chgData name="TEPFENHÁRT, Dóra" userId="857829ff-a9c1-4026-9968-3406918a6346" providerId="ADAL" clId="{DBF833BD-61EE-40A9-84DF-E51DF52B0F62}" dt="2023-09-12T07:18:34.734" v="81" actId="20577"/>
          <ac:spMkLst>
            <pc:docMk/>
            <pc:sldMk cId="3983727048" sldId="327"/>
            <ac:spMk id="3" creationId="{388A16C4-9839-AD15-6A41-8E6A7D795425}"/>
          </ac:spMkLst>
        </pc:spChg>
      </pc:sldChg>
      <pc:sldChg chg="modSp mod">
        <pc:chgData name="TEPFENHÁRT, Dóra" userId="857829ff-a9c1-4026-9968-3406918a6346" providerId="ADAL" clId="{DBF833BD-61EE-40A9-84DF-E51DF52B0F62}" dt="2023-09-12T07:19:22.219" v="83" actId="15"/>
        <pc:sldMkLst>
          <pc:docMk/>
          <pc:sldMk cId="2072721155" sldId="328"/>
        </pc:sldMkLst>
        <pc:spChg chg="mod">
          <ac:chgData name="TEPFENHÁRT, Dóra" userId="857829ff-a9c1-4026-9968-3406918a6346" providerId="ADAL" clId="{DBF833BD-61EE-40A9-84DF-E51DF52B0F62}" dt="2023-09-12T07:19:22.219" v="83" actId="15"/>
          <ac:spMkLst>
            <pc:docMk/>
            <pc:sldMk cId="2072721155" sldId="328"/>
            <ac:spMk id="3" creationId="{E72EDD83-7E6C-4DC5-730E-29B0118517AD}"/>
          </ac:spMkLst>
        </pc:spChg>
      </pc:sldChg>
      <pc:sldChg chg="modSp mod">
        <pc:chgData name="TEPFENHÁRT, Dóra" userId="857829ff-a9c1-4026-9968-3406918a6346" providerId="ADAL" clId="{DBF833BD-61EE-40A9-84DF-E51DF52B0F62}" dt="2023-09-12T07:24:32.344" v="93" actId="20577"/>
        <pc:sldMkLst>
          <pc:docMk/>
          <pc:sldMk cId="203982152" sldId="336"/>
        </pc:sldMkLst>
        <pc:spChg chg="mod">
          <ac:chgData name="TEPFENHÁRT, Dóra" userId="857829ff-a9c1-4026-9968-3406918a6346" providerId="ADAL" clId="{DBF833BD-61EE-40A9-84DF-E51DF52B0F62}" dt="2023-09-12T07:24:32.344" v="93" actId="20577"/>
          <ac:spMkLst>
            <pc:docMk/>
            <pc:sldMk cId="203982152" sldId="336"/>
            <ac:spMk id="3" creationId="{4B2D63CF-1645-9E86-3393-8297F3BC31D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C24E0-E4A0-4890-AD28-B982238D6090}" type="datetimeFigureOut">
              <a:rPr lang="hu-HU" smtClean="0"/>
              <a:pPr/>
              <a:t>2023. 09. 12.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A2A21-67AB-4EA9-983E-80165D63B67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FA2A21-67AB-4EA9-983E-80165D63B67E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2306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TF:  </a:t>
            </a:r>
            <a:r>
              <a:rPr lang="hu-HU" dirty="0" err="1"/>
              <a:t>L.sz</a:t>
            </a:r>
            <a:r>
              <a:rPr lang="hu-HU" dirty="0"/>
              <a:t>. legyél Te felül (lásd korábbi indokaimat)</a:t>
            </a:r>
            <a:r>
              <a:rPr lang="hu-HU" baseline="0" dirty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A2A21-67AB-4EA9-983E-80165D63B67E}" type="slidenum">
              <a:rPr lang="hu-HU" smtClean="0"/>
              <a:pPr/>
              <a:t>14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CEEE8CF5-5D1A-4144-9013-BA9E1FFF1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174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EEB886-7E99-4517-AA5A-E92C4BF70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C78AE3FD-EC24-4E6F-BD70-E85AC281C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12B5A2DC-722C-4AFE-AFD3-759F24AD81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2023. 09. 12.</a:t>
            </a:fld>
            <a:endParaRPr lang="hu-HU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D5408355-943F-463F-BBEC-8987C0EEE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652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DB790A47-116A-4D0D-920E-A49166949B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9E24AEB7-83C0-48FE-B8BE-814A5452E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173B5CCC-85E3-4453-98C7-148754A670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2023. 09. 12.</a:t>
            </a:fld>
            <a:endParaRPr lang="hu-HU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21A01A22-4197-46AE-90CC-A035FC2DA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85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905E7E1-6D44-47C6-8758-FF9B7EA49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4DA783B-B637-4FC0-8959-EEF3C1D6A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A61A2F"/>
              </a:buClr>
              <a:defRPr/>
            </a:lvl1pPr>
            <a:lvl2pPr>
              <a:buClr>
                <a:srgbClr val="A61A2F"/>
              </a:buClr>
              <a:defRPr/>
            </a:lvl2pPr>
            <a:lvl3pPr>
              <a:buClr>
                <a:srgbClr val="A61A2F"/>
              </a:buClr>
              <a:defRPr/>
            </a:lvl3pPr>
            <a:lvl4pPr>
              <a:buClr>
                <a:srgbClr val="A61A2F"/>
              </a:buClr>
              <a:defRPr/>
            </a:lvl4pPr>
            <a:lvl5pPr>
              <a:buClr>
                <a:srgbClr val="A61A2F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F43E436-8D88-41D6-9173-98182E95CB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2023. 09. 12.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2D4B653-AF41-494E-9315-4CC45C02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54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7D065E2-A846-4EBB-92D6-1FBC287A3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A61A2F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262E3B9-FD3C-468A-B7DB-72E1B2351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F3F3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36304E17-1A1A-4759-83CA-D31C6965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2023. 09. 12.</a:t>
            </a:fld>
            <a:endParaRPr lang="hu-HU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DAE2C8BD-B3F3-4C1E-9A89-49365D19A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2412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D94D80A-F682-4C5B-8C5F-D4108E388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DAAA548-6FBE-4065-8CD3-514190DBE7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33338E2C-77A4-43B5-BB0F-8C2DCFCE84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CCA04F59-BE1D-48B4-9495-2DD47A14AB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2023. 09. 12.</a:t>
            </a:fld>
            <a:endParaRPr lang="hu-HU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73C5CFFB-92FE-49E3-A2C8-411B8C42A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6822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6EF9117-0293-4E92-829C-AB4B91EBB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A17F2EE-078C-44D5-8A14-77F9B0967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7C4108E-EF80-4ABB-A476-CFA611CD3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FCE58755-0B5B-4479-8706-6B009737F1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981975F-5EEA-4B4E-A9CB-EBE017AC44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10" name="Dátum helye 3">
            <a:extLst>
              <a:ext uri="{FF2B5EF4-FFF2-40B4-BE49-F238E27FC236}">
                <a16:creationId xmlns:a16="http://schemas.microsoft.com/office/drawing/2014/main" id="{662EAC11-552F-437A-B97C-045F94B3E9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2023. 09. 12.</a:t>
            </a:fld>
            <a:endParaRPr lang="hu-HU"/>
          </a:p>
        </p:txBody>
      </p:sp>
      <p:sp>
        <p:nvSpPr>
          <p:cNvPr id="11" name="Élőláb helye 4">
            <a:extLst>
              <a:ext uri="{FF2B5EF4-FFF2-40B4-BE49-F238E27FC236}">
                <a16:creationId xmlns:a16="http://schemas.microsoft.com/office/drawing/2014/main" id="{7D36D7CC-AE2C-47D8-9EEE-1601D4BA3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21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9215C60-D3DA-4244-9E6C-82255EFC9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6" name="Dátum helye 3">
            <a:extLst>
              <a:ext uri="{FF2B5EF4-FFF2-40B4-BE49-F238E27FC236}">
                <a16:creationId xmlns:a16="http://schemas.microsoft.com/office/drawing/2014/main" id="{80F47AA7-75EF-4E3B-9F71-320D1F0C30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2023. 09. 12.</a:t>
            </a:fld>
            <a:endParaRPr lang="hu-HU"/>
          </a:p>
        </p:txBody>
      </p:sp>
      <p:sp>
        <p:nvSpPr>
          <p:cNvPr id="7" name="Élőláb helye 4">
            <a:extLst>
              <a:ext uri="{FF2B5EF4-FFF2-40B4-BE49-F238E27FC236}">
                <a16:creationId xmlns:a16="http://schemas.microsoft.com/office/drawing/2014/main" id="{CE2546B2-60E2-47A5-9E7B-EC4725B87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0204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3">
            <a:extLst>
              <a:ext uri="{FF2B5EF4-FFF2-40B4-BE49-F238E27FC236}">
                <a16:creationId xmlns:a16="http://schemas.microsoft.com/office/drawing/2014/main" id="{CCCD9425-5E2E-4D00-BB4C-7BA687999A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2023. 09. 12.</a:t>
            </a:fld>
            <a:endParaRPr lang="hu-HU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FB878668-3A24-4C79-AFD0-4F5FF5B5C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19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D9988AA-2704-4AE2-AE4D-68BC313CB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8BF853D-3837-4ABB-B878-68A3C2E25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4937F5C-7903-4B7A-9148-F8A730EBD4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8118068E-5C19-4265-B80A-BB1AC209BA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2023. 09. 12.</a:t>
            </a:fld>
            <a:endParaRPr lang="hu-HU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31B136A3-D5B8-4BD3-89C1-EC9C001FC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753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41E9B4D-B37C-4F56-8F5A-641AB20DF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AAD25177-AB4E-41AF-9051-8B62827BE0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88F36C8-77AB-4707-AB17-30AA3075F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A831201E-5607-4BBB-82A6-60606B16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2023. 09. 12.</a:t>
            </a:fld>
            <a:endParaRPr lang="hu-HU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A5FD4F27-E2A6-404E-9F92-0D2C6552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230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DA3167A5-0178-4C91-A7B1-B412454D1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15CCD2F-1F05-4748-AC62-844016A75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55D300F-73E6-49E3-8D15-0A800600B0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0868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070DD-6D3C-4A23-8F53-FD3A1A8323B1}" type="datetimeFigureOut">
              <a:rPr lang="hu-HU" smtClean="0"/>
              <a:pPr/>
              <a:t>2023. 09. 12.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1DD9CA5-B2F0-451B-A58D-57E63A43C0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4842" y="6356350"/>
            <a:ext cx="8823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99493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A61A2F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AE132A"/>
        </a:buClr>
        <a:buFont typeface="Arial" panose="020B0604020202020204" pitchFamily="34" charset="0"/>
        <a:buChar char="•"/>
        <a:defRPr sz="2800" kern="1200">
          <a:solidFill>
            <a:srgbClr val="3F3F3F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E132A"/>
        </a:buClr>
        <a:buFont typeface="Arial" panose="020B0604020202020204" pitchFamily="34" charset="0"/>
        <a:buChar char="•"/>
        <a:defRPr sz="2400" kern="1200">
          <a:solidFill>
            <a:srgbClr val="3F3F3F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E132A"/>
        </a:buClr>
        <a:buFont typeface="Arial" panose="020B0604020202020204" pitchFamily="34" charset="0"/>
        <a:buChar char="•"/>
        <a:defRPr sz="2000" kern="1200">
          <a:solidFill>
            <a:srgbClr val="3F3F3F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E132A"/>
        </a:buClr>
        <a:buFont typeface="Arial" panose="020B0604020202020204" pitchFamily="34" charset="0"/>
        <a:buChar char="•"/>
        <a:defRPr sz="1800" kern="1200">
          <a:solidFill>
            <a:srgbClr val="3F3F3F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E132A"/>
        </a:buClr>
        <a:buFont typeface="Arial" panose="020B0604020202020204" pitchFamily="34" charset="0"/>
        <a:buChar char="•"/>
        <a:defRPr sz="1800" kern="1200">
          <a:solidFill>
            <a:srgbClr val="3F3F3F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ora.tepfenhart@danubia.h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625FB4F5-16C0-422A-82DD-B57113E53128}"/>
              </a:ext>
            </a:extLst>
          </p:cNvPr>
          <p:cNvSpPr txBox="1"/>
          <p:nvPr/>
        </p:nvSpPr>
        <p:spPr>
          <a:xfrm>
            <a:off x="5480120" y="2806397"/>
            <a:ext cx="66383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>
                <a:solidFill>
                  <a:srgbClr val="A61A2F"/>
                </a:solidFill>
                <a:latin typeface="Calibri" panose="020F0502020204030204" pitchFamily="34" charset="0"/>
                <a:ea typeface="Segoe UI Black" panose="020B0A02040204020203" pitchFamily="34" charset="0"/>
                <a:cs typeface="Calibri" panose="020F0502020204030204" pitchFamily="34" charset="0"/>
              </a:rPr>
              <a:t>Az EQE reformja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5DCF8EC6-067A-4AF4-A3EA-F7F680AD8E32}"/>
              </a:ext>
            </a:extLst>
          </p:cNvPr>
          <p:cNvSpPr txBox="1"/>
          <p:nvPr/>
        </p:nvSpPr>
        <p:spPr>
          <a:xfrm>
            <a:off x="6096000" y="4751905"/>
            <a:ext cx="581977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>
                <a:solidFill>
                  <a:srgbClr val="A61A2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Tepfenhárt Dóra</a:t>
            </a:r>
          </a:p>
          <a:p>
            <a:pPr algn="r"/>
            <a:r>
              <a:rPr lang="hu-HU" sz="1500" dirty="0">
                <a:solidFill>
                  <a:srgbClr val="A61A2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magyar és európai </a:t>
            </a:r>
          </a:p>
          <a:p>
            <a:pPr algn="r"/>
            <a:r>
              <a:rPr lang="hu-HU" sz="1500" dirty="0">
                <a:solidFill>
                  <a:srgbClr val="A61A2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szabadalmi ügyvivő</a:t>
            </a:r>
            <a:endParaRPr lang="hu-HU" b="1" dirty="0">
              <a:solidFill>
                <a:srgbClr val="A61A2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br>
              <a:rPr lang="hu-HU" b="1" dirty="0">
                <a:solidFill>
                  <a:srgbClr val="A61A2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dirty="0" err="1">
                <a:solidFill>
                  <a:srgbClr val="A61A2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MSzÜK</a:t>
            </a:r>
            <a:r>
              <a:rPr lang="hu-HU" dirty="0">
                <a:solidFill>
                  <a:srgbClr val="A61A2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online szakmai konferencia</a:t>
            </a:r>
          </a:p>
          <a:p>
            <a:pPr algn="r"/>
            <a:r>
              <a:rPr lang="hu-HU" dirty="0">
                <a:solidFill>
                  <a:srgbClr val="A61A2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2023.09.12.</a:t>
            </a:r>
          </a:p>
        </p:txBody>
      </p:sp>
    </p:spTree>
    <p:extLst>
      <p:ext uri="{BB962C8B-B14F-4D97-AF65-F5344CB8AC3E}">
        <p14:creationId xmlns:p14="http://schemas.microsoft.com/office/powerpoint/2010/main" val="4004227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A5F3D8D-E5A5-C177-B894-65FFBAF1D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4400" b="1" dirty="0"/>
              <a:t>Új EQE</a:t>
            </a:r>
            <a:r>
              <a:rPr lang="hu-HU" sz="4400" b="0" dirty="0"/>
              <a:t> – főbb kérdések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6613945-AF20-03D0-9773-F2A183FA2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Modulok tartalma és időtartama </a:t>
            </a:r>
          </a:p>
          <a:p>
            <a:pPr lvl="1"/>
            <a:r>
              <a:rPr lang="hu-HU" b="1" dirty="0"/>
              <a:t>Cél „Fit </a:t>
            </a:r>
            <a:r>
              <a:rPr lang="hu-HU" b="1" dirty="0" err="1"/>
              <a:t>to</a:t>
            </a:r>
            <a:r>
              <a:rPr lang="hu-HU" b="1" dirty="0"/>
              <a:t> </a:t>
            </a:r>
            <a:r>
              <a:rPr lang="hu-HU" b="1" dirty="0" err="1"/>
              <a:t>practice</a:t>
            </a:r>
            <a:r>
              <a:rPr lang="hu-HU" b="1" dirty="0"/>
              <a:t>” tesztelése </a:t>
            </a:r>
          </a:p>
          <a:p>
            <a:r>
              <a:rPr lang="hu-HU" b="1" dirty="0"/>
              <a:t>Vizsga helye</a:t>
            </a:r>
          </a:p>
          <a:p>
            <a:pPr lvl="1"/>
            <a:r>
              <a:rPr lang="hu-HU" b="1" dirty="0"/>
              <a:t>Otthon vagy vizsgacentrumokban</a:t>
            </a:r>
          </a:p>
          <a:p>
            <a:r>
              <a:rPr lang="hu-HU" b="1" dirty="0"/>
              <a:t>A modulok időzítése</a:t>
            </a:r>
          </a:p>
          <a:p>
            <a:r>
              <a:rPr lang="hu-HU" b="1" dirty="0"/>
              <a:t>Feleletválasztós kérdések aránya, AI alkalmazhatósága az értékelésben </a:t>
            </a:r>
          </a:p>
          <a:p>
            <a:r>
              <a:rPr lang="hu-HU" b="1" dirty="0"/>
              <a:t>Átmeneti rendelkezések</a:t>
            </a:r>
          </a:p>
          <a:p>
            <a:r>
              <a:rPr lang="hu-HU" b="1" dirty="0"/>
              <a:t>Kompenzáció </a:t>
            </a:r>
          </a:p>
        </p:txBody>
      </p:sp>
    </p:spTree>
    <p:extLst>
      <p:ext uri="{BB962C8B-B14F-4D97-AF65-F5344CB8AC3E}">
        <p14:creationId xmlns:p14="http://schemas.microsoft.com/office/powerpoint/2010/main" val="1667671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BF55C2-8D29-4BFB-6BA7-8023BEEB3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Kapcsolódó szabályozás módosítása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705B26A-493E-089F-CBBB-A1F4CF832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REE / IPREE</a:t>
            </a:r>
            <a:r>
              <a:rPr lang="hu-HU" b="1" dirty="0"/>
              <a:t> módosítása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hu-HU" b="1" dirty="0"/>
              <a:t>Kétlépcsős megközelítés közös EPO/</a:t>
            </a:r>
            <a:r>
              <a:rPr lang="hu-HU" b="1" dirty="0" err="1"/>
              <a:t>epi</a:t>
            </a:r>
            <a:r>
              <a:rPr lang="hu-HU" b="1" dirty="0"/>
              <a:t> munkacsoportok</a:t>
            </a:r>
          </a:p>
          <a:p>
            <a:endParaRPr lang="en-US" b="1" dirty="0"/>
          </a:p>
          <a:p>
            <a:pPr lvl="1"/>
            <a:r>
              <a:rPr lang="hu-HU" b="1" dirty="0"/>
              <a:t>Első kosár: Új EQE-</a:t>
            </a:r>
            <a:r>
              <a:rPr lang="hu-HU" b="1" dirty="0" err="1"/>
              <a:t>hez</a:t>
            </a:r>
            <a:r>
              <a:rPr lang="hu-HU" b="1" dirty="0"/>
              <a:t> közvetlen kapcsolódó kérdések</a:t>
            </a:r>
            <a:endParaRPr lang="en-GB" b="1" dirty="0"/>
          </a:p>
          <a:p>
            <a:pPr lvl="1"/>
            <a:endParaRPr lang="en-GB" dirty="0"/>
          </a:p>
          <a:p>
            <a:pPr lvl="1"/>
            <a:r>
              <a:rPr lang="hu-HU" b="1" dirty="0"/>
              <a:t>Második kosár</a:t>
            </a:r>
            <a:r>
              <a:rPr lang="en-GB" b="1" dirty="0"/>
              <a:t>: </a:t>
            </a:r>
            <a:r>
              <a:rPr lang="hu-HU" b="1" dirty="0"/>
              <a:t>tovább módosítások(</a:t>
            </a:r>
            <a:r>
              <a:rPr lang="en-GB" b="1" dirty="0"/>
              <a:t> EPO, epi</a:t>
            </a:r>
            <a:r>
              <a:rPr lang="hu-HU" b="1" dirty="0"/>
              <a:t> igény vagy egyéb)</a:t>
            </a:r>
          </a:p>
          <a:p>
            <a:pPr lvl="2"/>
            <a:r>
              <a:rPr lang="hu-HU" b="1" dirty="0"/>
              <a:t>Új EQE-</a:t>
            </a:r>
            <a:r>
              <a:rPr lang="hu-HU" b="1" dirty="0" err="1"/>
              <a:t>hez</a:t>
            </a:r>
            <a:r>
              <a:rPr lang="hu-HU" b="1" dirty="0"/>
              <a:t> nem közvetlenül kapcsolódó módosítások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36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6B5336-328B-7B93-7D94-7FDF8C326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Kapcsolódó szabályozás módosítása </a:t>
            </a:r>
            <a:r>
              <a:rPr lang="hu-HU" b="0" dirty="0"/>
              <a:t> - 1. kosár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88C0070-033C-24F5-D404-E6D70C529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b="1" dirty="0"/>
              <a:t>A vizsga új részei </a:t>
            </a:r>
            <a:r>
              <a:rPr lang="hu-HU" dirty="0"/>
              <a:t>(főleg </a:t>
            </a:r>
            <a:r>
              <a:rPr lang="en-US" dirty="0"/>
              <a:t>F, M1 </a:t>
            </a:r>
            <a:r>
              <a:rPr lang="hu-HU" dirty="0"/>
              <a:t>és</a:t>
            </a:r>
            <a:r>
              <a:rPr lang="en-US" dirty="0"/>
              <a:t> M2)</a:t>
            </a:r>
          </a:p>
          <a:p>
            <a:r>
              <a:rPr lang="en-US" b="1" dirty="0"/>
              <a:t>Syllabus</a:t>
            </a:r>
          </a:p>
          <a:p>
            <a:pPr lvl="1"/>
            <a:r>
              <a:rPr lang="hu-HU" dirty="0"/>
              <a:t>Kiterjesztés </a:t>
            </a:r>
            <a:r>
              <a:rPr lang="en-US" dirty="0"/>
              <a:t>US/JP </a:t>
            </a:r>
            <a:r>
              <a:rPr lang="hu-HU" dirty="0"/>
              <a:t>-&gt;</a:t>
            </a:r>
            <a:r>
              <a:rPr lang="en-US" dirty="0"/>
              <a:t> IP5 </a:t>
            </a:r>
            <a:r>
              <a:rPr lang="hu-HU" i="1" dirty="0"/>
              <a:t>amennyiben releváns az </a:t>
            </a:r>
            <a:r>
              <a:rPr lang="en-GB" i="1" dirty="0"/>
              <a:t>EPO</a:t>
            </a:r>
            <a:r>
              <a:rPr lang="hu-HU" i="1" dirty="0"/>
              <a:t> előtti eljárásban</a:t>
            </a:r>
            <a:endParaRPr lang="en-GB" dirty="0"/>
          </a:p>
          <a:p>
            <a:pPr lvl="1"/>
            <a:r>
              <a:rPr lang="hu-HU" dirty="0"/>
              <a:t>Formálisan belevenni:  </a:t>
            </a:r>
            <a:r>
              <a:rPr lang="en-GB" dirty="0"/>
              <a:t>PCT applicant’s guide</a:t>
            </a:r>
          </a:p>
          <a:p>
            <a:pPr lvl="1"/>
            <a:r>
              <a:rPr lang="en-GB" dirty="0"/>
              <a:t>Unitary Patent</a:t>
            </a:r>
          </a:p>
          <a:p>
            <a:pPr lvl="1"/>
            <a:r>
              <a:rPr lang="en-GB" dirty="0"/>
              <a:t>UPC </a:t>
            </a:r>
          </a:p>
          <a:p>
            <a:pPr lvl="1"/>
            <a:r>
              <a:rPr lang="en-GB" dirty="0"/>
              <a:t>Code of conduct / regulation in discipline</a:t>
            </a:r>
          </a:p>
          <a:p>
            <a:r>
              <a:rPr lang="hu-HU" b="1" dirty="0"/>
              <a:t>A vizsga részeinek sorrendje</a:t>
            </a:r>
            <a:endParaRPr lang="en-GB" b="1" dirty="0"/>
          </a:p>
          <a:p>
            <a:pPr lvl="1"/>
            <a:r>
              <a:rPr lang="en-GB" b="1" dirty="0"/>
              <a:t>F</a:t>
            </a:r>
            <a:r>
              <a:rPr lang="hu-HU" b="1" dirty="0"/>
              <a:t> majd</a:t>
            </a:r>
            <a:r>
              <a:rPr lang="en-GB" b="1" dirty="0"/>
              <a:t> M</a:t>
            </a:r>
            <a:r>
              <a:rPr lang="hu-HU" b="1" dirty="0"/>
              <a:t> részek</a:t>
            </a:r>
            <a:endParaRPr lang="en-GB" b="1" dirty="0"/>
          </a:p>
          <a:p>
            <a:pPr lvl="2"/>
            <a:r>
              <a:rPr lang="en-GB" b="1" dirty="0"/>
              <a:t>F 12 </a:t>
            </a:r>
            <a:r>
              <a:rPr lang="hu-HU" b="1" dirty="0"/>
              <a:t>hónap után</a:t>
            </a:r>
            <a:endParaRPr lang="en-GB" b="1" dirty="0"/>
          </a:p>
          <a:p>
            <a:pPr lvl="2"/>
            <a:r>
              <a:rPr lang="en-GB" b="1" dirty="0"/>
              <a:t>M1 </a:t>
            </a:r>
            <a:r>
              <a:rPr lang="hu-HU" b="1" dirty="0"/>
              <a:t>és</a:t>
            </a:r>
            <a:r>
              <a:rPr lang="en-GB" b="1" dirty="0"/>
              <a:t> M2 24 </a:t>
            </a:r>
            <a:r>
              <a:rPr lang="hu-HU" b="1" dirty="0"/>
              <a:t>hónap után</a:t>
            </a:r>
            <a:endParaRPr lang="en-GB" b="1" dirty="0"/>
          </a:p>
          <a:p>
            <a:pPr lvl="2"/>
            <a:r>
              <a:rPr lang="en-GB" b="1" dirty="0"/>
              <a:t>M3 </a:t>
            </a:r>
            <a:r>
              <a:rPr lang="hu-HU" b="1" dirty="0"/>
              <a:t>és</a:t>
            </a:r>
            <a:r>
              <a:rPr lang="en-GB" b="1" dirty="0"/>
              <a:t> M4 after 36 </a:t>
            </a:r>
            <a:r>
              <a:rPr lang="hu-HU" b="1" dirty="0"/>
              <a:t>hónap után</a:t>
            </a:r>
            <a:endParaRPr lang="en-GB" b="1" dirty="0"/>
          </a:p>
          <a:p>
            <a:pPr lvl="1"/>
            <a:r>
              <a:rPr lang="hu-HU" b="1" dirty="0"/>
              <a:t>F alól mentesülés, ha 3 év után elsőre sikeres</a:t>
            </a:r>
            <a:r>
              <a:rPr lang="en-GB" b="1" dirty="0"/>
              <a:t> M1-</a:t>
            </a:r>
            <a:r>
              <a:rPr lang="hu-HU" b="1" dirty="0"/>
              <a:t>M</a:t>
            </a:r>
            <a:r>
              <a:rPr lang="en-GB" b="1" dirty="0"/>
              <a:t>4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35376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F214C93-78DA-7620-B865-36A09265E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Kapcsolódó szabályozás módosítása </a:t>
            </a:r>
            <a:r>
              <a:rPr lang="hu-HU" b="0" dirty="0"/>
              <a:t> - 2. kosár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B2D63CF-1645-9E86-3393-8297F3BC3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effectLst/>
              </a:rPr>
              <a:t>(</a:t>
            </a:r>
            <a:r>
              <a:rPr lang="hu-HU" b="1" dirty="0"/>
              <a:t>K</a:t>
            </a:r>
            <a:r>
              <a:rPr lang="hu-HU" b="1" dirty="0">
                <a:effectLst/>
              </a:rPr>
              <a:t>orai</a:t>
            </a:r>
            <a:r>
              <a:rPr lang="en-GB" b="1" dirty="0">
                <a:effectLst/>
              </a:rPr>
              <a:t>) </a:t>
            </a:r>
            <a:r>
              <a:rPr lang="hu-HU" b="1" dirty="0">
                <a:effectLst/>
              </a:rPr>
              <a:t>regisztráció</a:t>
            </a:r>
            <a:r>
              <a:rPr lang="en-GB" b="1" dirty="0">
                <a:effectLst/>
              </a:rPr>
              <a:t> </a:t>
            </a:r>
          </a:p>
          <a:p>
            <a:r>
              <a:rPr lang="hu-HU" b="1" dirty="0">
                <a:effectLst/>
              </a:rPr>
              <a:t>Iskolai képzettség</a:t>
            </a:r>
            <a:r>
              <a:rPr lang="en-GB" b="1" dirty="0">
                <a:effectLst/>
              </a:rPr>
              <a:t> </a:t>
            </a:r>
          </a:p>
          <a:p>
            <a:r>
              <a:rPr lang="hu-HU" b="1" dirty="0">
                <a:effectLst/>
              </a:rPr>
              <a:t>Gyakorlati idő</a:t>
            </a:r>
            <a:endParaRPr lang="en-GB" b="1" dirty="0">
              <a:effectLst/>
            </a:endParaRPr>
          </a:p>
          <a:p>
            <a:r>
              <a:rPr lang="hu-HU" b="1" dirty="0"/>
              <a:t>Fellebbezések</a:t>
            </a:r>
            <a:endParaRPr lang="en-GB" b="1" dirty="0">
              <a:effectLst/>
            </a:endParaRPr>
          </a:p>
          <a:p>
            <a:r>
              <a:rPr lang="hu-HU" b="1" dirty="0">
                <a:effectLst/>
              </a:rPr>
              <a:t>Vizsgaközpontok</a:t>
            </a:r>
            <a:endParaRPr lang="en-GB" b="1" dirty="0">
              <a:effectLst/>
            </a:endParaRPr>
          </a:p>
          <a:p>
            <a:r>
              <a:rPr lang="en-GB" b="1" dirty="0">
                <a:effectLst/>
              </a:rPr>
              <a:t>Model</a:t>
            </a:r>
            <a:r>
              <a:rPr lang="hu-HU" b="1" dirty="0">
                <a:effectLst/>
              </a:rPr>
              <a:t>l válaszok</a:t>
            </a:r>
            <a:endParaRPr lang="en-GB" b="1" dirty="0">
              <a:effectLst/>
            </a:endParaRPr>
          </a:p>
          <a:p>
            <a:r>
              <a:rPr lang="hu-HU" b="1"/>
              <a:t>Statisztikák</a:t>
            </a:r>
            <a:endParaRPr lang="en-GB" b="1" dirty="0">
              <a:effectLst/>
            </a:endParaRPr>
          </a:p>
          <a:p>
            <a:r>
              <a:rPr lang="hu-HU" b="1" dirty="0"/>
              <a:t>Stb.</a:t>
            </a:r>
          </a:p>
        </p:txBody>
      </p:sp>
    </p:spTree>
    <p:extLst>
      <p:ext uri="{BB962C8B-B14F-4D97-AF65-F5344CB8AC3E}">
        <p14:creationId xmlns:p14="http://schemas.microsoft.com/office/powerpoint/2010/main" val="203982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>
            <a:extLst>
              <a:ext uri="{FF2B5EF4-FFF2-40B4-BE49-F238E27FC236}">
                <a16:creationId xmlns:a16="http://schemas.microsoft.com/office/drawing/2014/main" id="{6CDA29FB-8B56-4A3F-9B54-3CB047426C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Szövegdoboz 12">
            <a:extLst>
              <a:ext uri="{FF2B5EF4-FFF2-40B4-BE49-F238E27FC236}">
                <a16:creationId xmlns:a16="http://schemas.microsoft.com/office/drawing/2014/main" id="{B24EF2CB-0147-464E-8043-10FD50864DE1}"/>
              </a:ext>
            </a:extLst>
          </p:cNvPr>
          <p:cNvSpPr txBox="1"/>
          <p:nvPr/>
        </p:nvSpPr>
        <p:spPr>
          <a:xfrm>
            <a:off x="10260280" y="5581402"/>
            <a:ext cx="1655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 err="1">
                <a:solidFill>
                  <a:srgbClr val="A61A2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Danubia</a:t>
            </a:r>
            <a:r>
              <a:rPr lang="hu-HU" dirty="0">
                <a:solidFill>
                  <a:srgbClr val="A61A2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Kft.</a:t>
            </a:r>
          </a:p>
          <a:p>
            <a:pPr algn="r"/>
            <a:r>
              <a:rPr lang="hu-HU" dirty="0">
                <a:solidFill>
                  <a:srgbClr val="A61A2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2023.09.12.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331BA761-206E-4C4B-AB9A-51113A196D22}"/>
              </a:ext>
            </a:extLst>
          </p:cNvPr>
          <p:cNvSpPr txBox="1"/>
          <p:nvPr/>
        </p:nvSpPr>
        <p:spPr>
          <a:xfrm>
            <a:off x="6966787" y="2168785"/>
            <a:ext cx="4948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3200" cap="all" dirty="0">
                <a:solidFill>
                  <a:srgbClr val="A61A2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Köszönöm a figyelmet!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7848956" y="3851672"/>
            <a:ext cx="29379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>
                <a:solidFill>
                  <a:srgbClr val="A61A2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Tepfenhárt Dóra</a:t>
            </a:r>
          </a:p>
          <a:p>
            <a:pPr algn="ctr"/>
            <a:r>
              <a:rPr lang="hu-HU" u="sng" dirty="0" err="1">
                <a:solidFill>
                  <a:srgbClr val="A61A2F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dora.tepfenhart</a:t>
            </a:r>
            <a:r>
              <a:rPr lang="hu-HU" u="sng" dirty="0">
                <a:solidFill>
                  <a:srgbClr val="A61A2F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@</a:t>
            </a:r>
            <a:r>
              <a:rPr lang="hu-HU" u="sng" dirty="0" err="1">
                <a:solidFill>
                  <a:srgbClr val="A61A2F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danubia.hu</a:t>
            </a:r>
            <a:endParaRPr lang="hu-HU" u="sng" dirty="0">
              <a:solidFill>
                <a:srgbClr val="A61A2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hu-HU" dirty="0"/>
              <a:t>(+36 1) 411-8702</a:t>
            </a:r>
          </a:p>
        </p:txBody>
      </p:sp>
    </p:spTree>
    <p:extLst>
      <p:ext uri="{BB962C8B-B14F-4D97-AF65-F5344CB8AC3E}">
        <p14:creationId xmlns:p14="http://schemas.microsoft.com/office/powerpoint/2010/main" val="3815876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74276C9C-4782-4678-98C3-E3872AA64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325" y="2027505"/>
            <a:ext cx="10515600" cy="3779528"/>
          </a:xfrm>
        </p:spPr>
        <p:txBody>
          <a:bodyPr>
            <a:normAutofit/>
          </a:bodyPr>
          <a:lstStyle/>
          <a:p>
            <a:endParaRPr lang="hu-HU" sz="3000" b="1" dirty="0"/>
          </a:p>
          <a:p>
            <a:r>
              <a:rPr lang="hu-HU" sz="3000" b="1" dirty="0"/>
              <a:t>Áttekintés</a:t>
            </a:r>
          </a:p>
          <a:p>
            <a:pPr>
              <a:buNone/>
            </a:pPr>
            <a:endParaRPr lang="hu-HU" sz="3000" dirty="0"/>
          </a:p>
          <a:p>
            <a:r>
              <a:rPr lang="hu-HU" sz="3000" b="1" dirty="0"/>
              <a:t>Új EQE</a:t>
            </a:r>
          </a:p>
          <a:p>
            <a:endParaRPr lang="hu-HU" sz="3000" dirty="0"/>
          </a:p>
          <a:p>
            <a:r>
              <a:rPr lang="hu-HU" b="1" dirty="0"/>
              <a:t>Kapcsolódó szabályozás (REE/IPREE) </a:t>
            </a:r>
            <a:endParaRPr lang="hu-HU" dirty="0"/>
          </a:p>
          <a:p>
            <a:pPr lvl="1">
              <a:buNone/>
            </a:pPr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hu-HU" dirty="0"/>
              <a:t>Tartalom</a:t>
            </a:r>
          </a:p>
        </p:txBody>
      </p:sp>
    </p:spTree>
    <p:extLst>
      <p:ext uri="{BB962C8B-B14F-4D97-AF65-F5344CB8AC3E}">
        <p14:creationId xmlns:p14="http://schemas.microsoft.com/office/powerpoint/2010/main" val="46708962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74276C9C-4782-4678-98C3-E3872AA64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577" y="1698172"/>
            <a:ext cx="10799617" cy="4405745"/>
          </a:xfrm>
        </p:spPr>
        <p:txBody>
          <a:bodyPr>
            <a:noAutofit/>
          </a:bodyPr>
          <a:lstStyle/>
          <a:p>
            <a:r>
              <a:rPr lang="hu-HU" b="1" dirty="0"/>
              <a:t>European </a:t>
            </a:r>
            <a:r>
              <a:rPr lang="hu-HU" b="1" dirty="0" err="1"/>
              <a:t>qualifying</a:t>
            </a:r>
            <a:r>
              <a:rPr lang="hu-HU" b="1" dirty="0"/>
              <a:t> </a:t>
            </a:r>
            <a:r>
              <a:rPr lang="hu-HU" b="1" dirty="0" err="1"/>
              <a:t>examination</a:t>
            </a:r>
            <a:r>
              <a:rPr lang="hu-HU" b="1" dirty="0"/>
              <a:t> (EQE) régen és ma</a:t>
            </a:r>
          </a:p>
          <a:p>
            <a:r>
              <a:rPr lang="hu-HU" b="1" dirty="0"/>
              <a:t>COVID-19 miatt EQE 2020 elmaradt</a:t>
            </a:r>
          </a:p>
          <a:p>
            <a:r>
              <a:rPr lang="hu-HU" b="1" dirty="0"/>
              <a:t>e: EQE munkacsoport felállítása</a:t>
            </a:r>
          </a:p>
          <a:p>
            <a:pPr lvl="1"/>
            <a:r>
              <a:rPr lang="hu-HU" dirty="0"/>
              <a:t>EPO és </a:t>
            </a:r>
            <a:r>
              <a:rPr lang="hu-HU" b="1" dirty="0" err="1"/>
              <a:t>epi</a:t>
            </a:r>
            <a:r>
              <a:rPr lang="hu-HU" b="1" dirty="0"/>
              <a:t> </a:t>
            </a:r>
            <a:r>
              <a:rPr lang="hu-HU" dirty="0"/>
              <a:t>tagok (+ </a:t>
            </a:r>
            <a:r>
              <a:rPr lang="hu-HU" b="1" dirty="0" err="1"/>
              <a:t>epi</a:t>
            </a:r>
            <a:r>
              <a:rPr lang="hu-HU" dirty="0"/>
              <a:t> </a:t>
            </a:r>
            <a:r>
              <a:rPr lang="hu-HU" dirty="0" err="1"/>
              <a:t>Digitalisation</a:t>
            </a:r>
            <a:r>
              <a:rPr lang="hu-HU" dirty="0"/>
              <a:t> </a:t>
            </a:r>
            <a:r>
              <a:rPr lang="hu-HU" dirty="0" err="1"/>
              <a:t>Support</a:t>
            </a:r>
            <a:r>
              <a:rPr lang="hu-HU" dirty="0"/>
              <a:t> Group)</a:t>
            </a:r>
          </a:p>
          <a:p>
            <a:pPr lvl="1"/>
            <a:r>
              <a:rPr lang="hu-HU" dirty="0"/>
              <a:t>Feladatok: Online EQE 2021; új e:EQE</a:t>
            </a:r>
          </a:p>
          <a:p>
            <a:r>
              <a:rPr lang="hu-HU" b="1" dirty="0"/>
              <a:t>Online EQE 2021 – 2024 (</a:t>
            </a:r>
            <a:r>
              <a:rPr lang="hu-HU" b="1" dirty="0" err="1"/>
              <a:t>WISEflow</a:t>
            </a:r>
            <a:r>
              <a:rPr lang="hu-HU" b="1" dirty="0"/>
              <a:t>)</a:t>
            </a:r>
          </a:p>
          <a:p>
            <a:r>
              <a:rPr lang="hu-HU" b="1" dirty="0"/>
              <a:t>e:EQE koncepció</a:t>
            </a:r>
          </a:p>
          <a:p>
            <a:pPr lvl="1"/>
            <a:r>
              <a:rPr lang="hu-HU" dirty="0"/>
              <a:t>Bemutatás 2022. május </a:t>
            </a:r>
          </a:p>
          <a:p>
            <a:pPr lvl="1"/>
            <a:r>
              <a:rPr lang="hu-HU" dirty="0"/>
              <a:t>Konzultáció 2022. május-aug.</a:t>
            </a:r>
          </a:p>
          <a:p>
            <a:pPr lvl="1"/>
            <a:r>
              <a:rPr lang="hu-HU" dirty="0"/>
              <a:t>Átdolgozott koncepció </a:t>
            </a:r>
          </a:p>
          <a:p>
            <a:endParaRPr lang="hu-HU" b="1" dirty="0"/>
          </a:p>
          <a:p>
            <a:endParaRPr lang="hu-HU" b="1" dirty="0"/>
          </a:p>
          <a:p>
            <a:pPr marL="0" indent="0">
              <a:buNone/>
            </a:pPr>
            <a:endParaRPr lang="hu-HU" b="1" dirty="0"/>
          </a:p>
          <a:p>
            <a:endParaRPr lang="hu-HU" b="1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dirty="0"/>
              <a:t>Á</a:t>
            </a:r>
            <a:r>
              <a:rPr lang="hu-HU" sz="4000" b="1" dirty="0"/>
              <a:t>ttekintés</a:t>
            </a:r>
          </a:p>
        </p:txBody>
      </p:sp>
    </p:spTree>
    <p:extLst>
      <p:ext uri="{BB962C8B-B14F-4D97-AF65-F5344CB8AC3E}">
        <p14:creationId xmlns:p14="http://schemas.microsoft.com/office/powerpoint/2010/main" val="46708962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74276C9C-4782-4678-98C3-E3872AA64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701" y="1752601"/>
            <a:ext cx="10799617" cy="4552949"/>
          </a:xfrm>
        </p:spPr>
        <p:txBody>
          <a:bodyPr>
            <a:noAutofit/>
          </a:bodyPr>
          <a:lstStyle/>
          <a:p>
            <a:r>
              <a:rPr lang="hu-HU" b="1" dirty="0"/>
              <a:t>Elővizsga (</a:t>
            </a:r>
            <a:r>
              <a:rPr lang="hu-HU" b="1" dirty="0" err="1"/>
              <a:t>Pre-exam</a:t>
            </a:r>
            <a:r>
              <a:rPr lang="hu-HU" b="1" dirty="0"/>
              <a:t>) – 2 év után </a:t>
            </a:r>
          </a:p>
          <a:p>
            <a:endParaRPr lang="hu-HU" dirty="0"/>
          </a:p>
          <a:p>
            <a:r>
              <a:rPr lang="hu-HU" b="1" dirty="0"/>
              <a:t>4 rész (</a:t>
            </a:r>
            <a:r>
              <a:rPr lang="hu-HU" b="1" dirty="0" err="1"/>
              <a:t>Paper</a:t>
            </a:r>
            <a:r>
              <a:rPr lang="hu-HU" b="1" dirty="0"/>
              <a:t> A, B, C, D) – 3 év után </a:t>
            </a:r>
          </a:p>
          <a:p>
            <a:pPr lvl="1"/>
            <a:r>
              <a:rPr lang="hu-HU" b="1" dirty="0"/>
              <a:t>A (3,5h)		bejelentés - igénypontok és leírás</a:t>
            </a:r>
          </a:p>
          <a:p>
            <a:pPr lvl="1"/>
            <a:r>
              <a:rPr lang="hu-HU" b="1" dirty="0"/>
              <a:t>B (3h)		végzés - válasz, igénypontok módosítása</a:t>
            </a:r>
          </a:p>
          <a:p>
            <a:pPr lvl="1"/>
            <a:r>
              <a:rPr lang="hu-HU" b="1" dirty="0"/>
              <a:t>C (5h)		felszólalás</a:t>
            </a:r>
          </a:p>
          <a:p>
            <a:pPr lvl="1"/>
            <a:r>
              <a:rPr lang="hu-HU" b="1" dirty="0"/>
              <a:t>D (5h) D1+D2  	jogi kérdések + komplex jogi helyzet elemzése, tanácsadás</a:t>
            </a:r>
          </a:p>
          <a:p>
            <a:pPr lvl="1"/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4000" b="1" dirty="0"/>
              <a:t>Áttekintés -</a:t>
            </a:r>
            <a:r>
              <a:rPr lang="hu-HU" sz="4000" b="0" dirty="0"/>
              <a:t>EQE jelenleg – 2024 (?)- </a:t>
            </a:r>
            <a:r>
              <a:rPr lang="hu-HU" sz="4000" b="0" dirty="0" err="1"/>
              <a:t>ig</a:t>
            </a:r>
            <a:r>
              <a:rPr lang="hu-HU" sz="4000" b="0" dirty="0"/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4670896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45CA86E-8A03-C4FF-25ED-94EBE2117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4400" b="1" dirty="0"/>
              <a:t>Új EQE – </a:t>
            </a:r>
            <a:r>
              <a:rPr lang="hu-HU" b="0" dirty="0"/>
              <a:t>Miért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88A16C4-9839-AD15-6A41-8E6A7D795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Korábbi papíralapú vizsga - </a:t>
            </a:r>
            <a:r>
              <a:rPr lang="hu-HU" b="1" u="sng" dirty="0"/>
              <a:t>online</a:t>
            </a:r>
            <a:r>
              <a:rPr lang="hu-HU" b="1" dirty="0"/>
              <a:t> formában</a:t>
            </a:r>
          </a:p>
          <a:p>
            <a:pPr lvl="1"/>
            <a:r>
              <a:rPr lang="hu-HU" dirty="0"/>
              <a:t>Kézírás helyett géppel írott – korábbi igény</a:t>
            </a:r>
          </a:p>
          <a:p>
            <a:pPr lvl="1"/>
            <a:r>
              <a:rPr lang="hu-HU" dirty="0"/>
              <a:t>Digitalizáció , megváltozott munkamódszerek – közelebb áll a mindennapi munkához</a:t>
            </a:r>
          </a:p>
          <a:p>
            <a:pPr marL="0" indent="0">
              <a:buNone/>
            </a:pPr>
            <a:r>
              <a:rPr lang="hu-HU" b="1" dirty="0"/>
              <a:t>-&gt; új formátum kidolgozása, ami jobban passzol az online környezethez</a:t>
            </a:r>
          </a:p>
          <a:p>
            <a:pPr marL="0" indent="0">
              <a:buNone/>
            </a:pPr>
            <a:endParaRPr lang="hu-HU" b="1" dirty="0"/>
          </a:p>
          <a:p>
            <a:r>
              <a:rPr lang="hu-HU" b="1" dirty="0"/>
              <a:t>Cél: „Fit </a:t>
            </a:r>
            <a:r>
              <a:rPr lang="hu-HU" b="1" dirty="0" err="1"/>
              <a:t>to</a:t>
            </a:r>
            <a:r>
              <a:rPr lang="hu-HU" b="1" dirty="0"/>
              <a:t> </a:t>
            </a:r>
            <a:r>
              <a:rPr lang="hu-HU" b="1" dirty="0" err="1"/>
              <a:t>practice</a:t>
            </a:r>
            <a:r>
              <a:rPr lang="hu-HU" b="1" dirty="0"/>
              <a:t>” tesztelése</a:t>
            </a:r>
          </a:p>
          <a:p>
            <a:pPr lvl="1"/>
            <a:r>
              <a:rPr lang="hu-HU" dirty="0"/>
              <a:t>Jelenlegi EQE: puzzle (kiszámítható); metodológia túlzott fontossága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83727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6FE809B-0D42-C236-ED29-EAC7EEF8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4400" b="1" dirty="0"/>
              <a:t>Új EQE </a:t>
            </a:r>
            <a:r>
              <a:rPr lang="hu-HU" sz="4400" b="0" dirty="0"/>
              <a:t>- javaslat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72EDD83-7E6C-4DC5-730E-29B011851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Alap modul (</a:t>
            </a:r>
            <a:r>
              <a:rPr lang="hu-HU" b="1" dirty="0" err="1"/>
              <a:t>Foundation</a:t>
            </a:r>
            <a:r>
              <a:rPr lang="hu-HU" b="1" dirty="0"/>
              <a:t> </a:t>
            </a:r>
            <a:r>
              <a:rPr lang="hu-HU" b="1" dirty="0" err="1"/>
              <a:t>module</a:t>
            </a:r>
            <a:r>
              <a:rPr lang="hu-HU" b="1" dirty="0"/>
              <a:t>) : F</a:t>
            </a:r>
          </a:p>
          <a:p>
            <a:endParaRPr lang="hu-HU" i="1" dirty="0"/>
          </a:p>
          <a:p>
            <a:r>
              <a:rPr lang="hu-HU" b="1" dirty="0"/>
              <a:t>Fő vizsgamodulok (Main </a:t>
            </a:r>
            <a:r>
              <a:rPr lang="hu-HU" b="1" dirty="0" err="1"/>
              <a:t>Exam</a:t>
            </a:r>
            <a:r>
              <a:rPr lang="hu-HU" b="1" dirty="0"/>
              <a:t> </a:t>
            </a:r>
            <a:r>
              <a:rPr lang="hu-HU" b="1" dirty="0" err="1"/>
              <a:t>modules</a:t>
            </a:r>
            <a:r>
              <a:rPr lang="hu-HU" b="1" dirty="0"/>
              <a:t>) : M1, M2, M3, M4</a:t>
            </a:r>
          </a:p>
          <a:p>
            <a:endParaRPr lang="hu-HU" b="1" dirty="0"/>
          </a:p>
          <a:p>
            <a:pPr lvl="1"/>
            <a:r>
              <a:rPr lang="hu-HU" b="1" dirty="0"/>
              <a:t>Alap modul szükséges M1-M4-hez </a:t>
            </a:r>
            <a:r>
              <a:rPr lang="hu-HU" dirty="0"/>
              <a:t>(kivétel: M1-M4 egyszerre).</a:t>
            </a:r>
          </a:p>
          <a:p>
            <a:pPr lvl="1"/>
            <a:r>
              <a:rPr lang="hu-HU" b="1" dirty="0"/>
              <a:t>Modulok növekvő komplexitással a 3 év alatt.</a:t>
            </a:r>
          </a:p>
          <a:p>
            <a:pPr lvl="1"/>
            <a:r>
              <a:rPr lang="hu-HU" b="1" dirty="0"/>
              <a:t>M1-M4 bármilyen sorrendben letehető </a:t>
            </a:r>
            <a:r>
              <a:rPr lang="hu-HU" b="1" i="1" dirty="0"/>
              <a:t>ha</a:t>
            </a:r>
            <a:r>
              <a:rPr lang="hu-HU" b="1" dirty="0"/>
              <a:t> a hozzájuk kapcsolódó növekvő idő eltelt.</a:t>
            </a:r>
          </a:p>
        </p:txBody>
      </p:sp>
    </p:spTree>
    <p:extLst>
      <p:ext uri="{BB962C8B-B14F-4D97-AF65-F5344CB8AC3E}">
        <p14:creationId xmlns:p14="http://schemas.microsoft.com/office/powerpoint/2010/main" val="2072721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90F976-8237-A54D-4540-7733BFEDC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4400" b="1" dirty="0"/>
              <a:t>Új EQE </a:t>
            </a:r>
            <a:r>
              <a:rPr lang="hu-HU" sz="4400" b="0" dirty="0"/>
              <a:t>– javaslat: F Modulok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1373CBD-998C-0ED0-FD6A-DE2206D25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b="1" dirty="0"/>
          </a:p>
          <a:p>
            <a:r>
              <a:rPr lang="hu-HU" b="1" dirty="0"/>
              <a:t>F : Jogi kérdések + igénypontelemzés </a:t>
            </a:r>
            <a:r>
              <a:rPr lang="hu-HU" dirty="0"/>
              <a:t>(2x2h)</a:t>
            </a:r>
            <a:endParaRPr lang="hu-HU" b="1" dirty="0"/>
          </a:p>
          <a:p>
            <a:pPr lvl="1"/>
            <a:r>
              <a:rPr lang="hu-HU" b="1" dirty="0"/>
              <a:t> 12 hónap</a:t>
            </a:r>
          </a:p>
          <a:p>
            <a:pPr lvl="1"/>
            <a:r>
              <a:rPr lang="hu-HU" b="1" dirty="0"/>
              <a:t>1. rész</a:t>
            </a:r>
          </a:p>
          <a:p>
            <a:pPr lvl="2"/>
            <a:r>
              <a:rPr lang="hu-HU" b="1" dirty="0"/>
              <a:t>alap EPC/PCT ismeretek </a:t>
            </a:r>
          </a:p>
          <a:p>
            <a:pPr lvl="2"/>
            <a:r>
              <a:rPr lang="hu-HU" b="1" dirty="0" err="1"/>
              <a:t>Pre-examhez</a:t>
            </a:r>
            <a:r>
              <a:rPr lang="hu-HU" b="1" dirty="0"/>
              <a:t> képest alacsonyabb szint</a:t>
            </a:r>
          </a:p>
          <a:p>
            <a:pPr lvl="1"/>
            <a:r>
              <a:rPr lang="hu-HU" b="1" dirty="0"/>
              <a:t>2. rész</a:t>
            </a:r>
          </a:p>
          <a:p>
            <a:pPr lvl="2"/>
            <a:r>
              <a:rPr lang="hu-HU" b="1" dirty="0"/>
              <a:t>igénypontelemzés + jogalkalmazás -érvelés </a:t>
            </a:r>
          </a:p>
          <a:p>
            <a:pPr lvl="2"/>
            <a:r>
              <a:rPr lang="hu-HU" b="1" dirty="0" err="1"/>
              <a:t>Pre-exam</a:t>
            </a:r>
            <a:r>
              <a:rPr lang="hu-HU" b="1" dirty="0"/>
              <a:t> jogi + igénypontelemzés részéhez áll közel</a:t>
            </a:r>
          </a:p>
        </p:txBody>
      </p:sp>
    </p:spTree>
    <p:extLst>
      <p:ext uri="{BB962C8B-B14F-4D97-AF65-F5344CB8AC3E}">
        <p14:creationId xmlns:p14="http://schemas.microsoft.com/office/powerpoint/2010/main" val="1763629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24C8237-0DE9-9910-A1FB-7523A6287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4400" b="1" dirty="0"/>
              <a:t>Új EQE </a:t>
            </a:r>
            <a:r>
              <a:rPr lang="hu-HU" sz="4400" b="0" dirty="0"/>
              <a:t>– javaslat: M Modulok - 1.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31447E0-66C1-3077-693C-9F614A563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b="1" dirty="0"/>
              <a:t>M1: Információk és instrukciók elemzése </a:t>
            </a:r>
            <a:r>
              <a:rPr lang="hu-HU" dirty="0"/>
              <a:t>(2x1,5h)</a:t>
            </a:r>
            <a:endParaRPr lang="hu-HU" b="1" dirty="0"/>
          </a:p>
          <a:p>
            <a:pPr lvl="1"/>
            <a:r>
              <a:rPr lang="hu-HU" b="1" dirty="0"/>
              <a:t>24 hónap</a:t>
            </a:r>
          </a:p>
          <a:p>
            <a:pPr lvl="1"/>
            <a:r>
              <a:rPr lang="hu-HU" b="1" dirty="0"/>
              <a:t>2 rész</a:t>
            </a:r>
          </a:p>
          <a:p>
            <a:pPr lvl="1"/>
            <a:r>
              <a:rPr lang="hu-HU" b="1" dirty="0"/>
              <a:t>technika állásának elemzése, igénypontok értelmezése középszinten, ügyféltől kapott instrukciók kezelése</a:t>
            </a:r>
          </a:p>
          <a:p>
            <a:pPr lvl="1"/>
            <a:r>
              <a:rPr lang="hu-HU" b="1" dirty="0" err="1"/>
              <a:t>Pre-exam</a:t>
            </a:r>
            <a:r>
              <a:rPr lang="hu-HU" b="1" dirty="0"/>
              <a:t>; </a:t>
            </a:r>
            <a:r>
              <a:rPr lang="hu-HU" b="1" dirty="0" err="1"/>
              <a:t>Paper</a:t>
            </a:r>
            <a:r>
              <a:rPr lang="hu-HU" b="1" dirty="0"/>
              <a:t> A, B aspektusai</a:t>
            </a:r>
          </a:p>
          <a:p>
            <a:pPr marL="457200" lvl="1" indent="0">
              <a:buNone/>
            </a:pPr>
            <a:endParaRPr lang="hu-HU" b="1" dirty="0"/>
          </a:p>
          <a:p>
            <a:r>
              <a:rPr lang="hu-HU" b="1" dirty="0"/>
              <a:t>M2: Eljárásjog magasabb szinten </a:t>
            </a:r>
            <a:r>
              <a:rPr lang="hu-HU" dirty="0"/>
              <a:t>(2x </a:t>
            </a:r>
            <a:r>
              <a:rPr lang="hu-HU" dirty="0" err="1"/>
              <a:t>max</a:t>
            </a:r>
            <a:r>
              <a:rPr lang="hu-HU" dirty="0"/>
              <a:t> 1,5h, összesen: 2,5 – 3 h)</a:t>
            </a:r>
            <a:endParaRPr lang="hu-HU" b="1" dirty="0"/>
          </a:p>
          <a:p>
            <a:pPr lvl="1"/>
            <a:r>
              <a:rPr lang="hu-HU" b="1" dirty="0"/>
              <a:t>korábbi javaslatban M3</a:t>
            </a:r>
          </a:p>
          <a:p>
            <a:pPr lvl="1"/>
            <a:r>
              <a:rPr lang="hu-HU" b="1" dirty="0"/>
              <a:t>eljárásjogi és stratégiai aspektusok</a:t>
            </a:r>
          </a:p>
          <a:p>
            <a:pPr lvl="1"/>
            <a:r>
              <a:rPr lang="hu-HU" b="1" dirty="0" err="1"/>
              <a:t>Paper</a:t>
            </a:r>
            <a:r>
              <a:rPr lang="hu-HU" b="1" dirty="0"/>
              <a:t> D1</a:t>
            </a:r>
          </a:p>
        </p:txBody>
      </p:sp>
    </p:spTree>
    <p:extLst>
      <p:ext uri="{BB962C8B-B14F-4D97-AF65-F5344CB8AC3E}">
        <p14:creationId xmlns:p14="http://schemas.microsoft.com/office/powerpoint/2010/main" val="1741817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20BDF64-2D83-805B-5189-7D2723C52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4400" b="1" dirty="0"/>
              <a:t>Új EQE </a:t>
            </a:r>
            <a:r>
              <a:rPr lang="hu-HU" sz="4400" b="0" dirty="0"/>
              <a:t>– javaslat: M Modulok - 2.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2321C46-905A-7486-A7B2-B27E24E30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b="1" dirty="0"/>
              <a:t>M3: 3 rész </a:t>
            </a:r>
            <a:r>
              <a:rPr lang="hu-HU" dirty="0"/>
              <a:t>(3x2-3 h, összesen: 7,5 h)</a:t>
            </a:r>
            <a:endParaRPr lang="hu-HU" b="1" dirty="0"/>
          </a:p>
          <a:p>
            <a:pPr lvl="1"/>
            <a:r>
              <a:rPr lang="hu-HU" b="1" dirty="0"/>
              <a:t>36 hónap</a:t>
            </a:r>
          </a:p>
          <a:p>
            <a:pPr lvl="1"/>
            <a:r>
              <a:rPr lang="hu-HU" b="1" dirty="0"/>
              <a:t>1. rész: találmány és technika állásának elemzése, igénypontszerkesztés, leírás</a:t>
            </a:r>
          </a:p>
          <a:p>
            <a:pPr lvl="1"/>
            <a:r>
              <a:rPr lang="hu-HU" b="1" dirty="0"/>
              <a:t>2. rész: kifogások (pl. vizsgálótól) elhárítása</a:t>
            </a:r>
          </a:p>
          <a:p>
            <a:pPr lvl="1"/>
            <a:r>
              <a:rPr lang="hu-HU" b="1" dirty="0"/>
              <a:t>3. rész: igénypontok támadása, felszólalási okok vagy fellebbezés vagy pl. észrevétel</a:t>
            </a:r>
          </a:p>
          <a:p>
            <a:pPr lvl="1"/>
            <a:r>
              <a:rPr lang="hu-HU" b="1" dirty="0" err="1"/>
              <a:t>Paper</a:t>
            </a:r>
            <a:r>
              <a:rPr lang="hu-HU" b="1" dirty="0"/>
              <a:t> A, B, C</a:t>
            </a:r>
          </a:p>
          <a:p>
            <a:pPr lvl="1"/>
            <a:endParaRPr lang="hu-HU" b="1" dirty="0"/>
          </a:p>
          <a:p>
            <a:r>
              <a:rPr lang="hu-HU" b="1" dirty="0"/>
              <a:t>M4: Tanácsadás</a:t>
            </a:r>
            <a:r>
              <a:rPr lang="hu-HU" dirty="0"/>
              <a:t> (2-2,5h)</a:t>
            </a:r>
            <a:endParaRPr lang="hu-HU" b="1" dirty="0"/>
          </a:p>
          <a:p>
            <a:pPr lvl="1"/>
            <a:r>
              <a:rPr lang="hu-HU" b="1" dirty="0"/>
              <a:t>36 hónap</a:t>
            </a:r>
          </a:p>
          <a:p>
            <a:pPr lvl="1"/>
            <a:r>
              <a:rPr lang="hu-HU" b="1" dirty="0"/>
              <a:t>Komplex szabadalmazhatósági helyzet elemzése</a:t>
            </a:r>
          </a:p>
          <a:p>
            <a:pPr lvl="1"/>
            <a:r>
              <a:rPr lang="hu-HU" b="1" dirty="0"/>
              <a:t>Tanácsadás érveléssel a megbízó helyzetének javítására</a:t>
            </a:r>
          </a:p>
          <a:p>
            <a:pPr lvl="1"/>
            <a:r>
              <a:rPr lang="hu-HU" b="1" dirty="0" err="1"/>
              <a:t>Paper</a:t>
            </a:r>
            <a:r>
              <a:rPr lang="hu-HU" b="1" dirty="0"/>
              <a:t> D2</a:t>
            </a:r>
          </a:p>
        </p:txBody>
      </p:sp>
    </p:spTree>
    <p:extLst>
      <p:ext uri="{BB962C8B-B14F-4D97-AF65-F5344CB8AC3E}">
        <p14:creationId xmlns:p14="http://schemas.microsoft.com/office/powerpoint/2010/main" val="2343034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Danubia_theme_new">
      <a:dk1>
        <a:srgbClr val="3F3F3F"/>
      </a:dk1>
      <a:lt1>
        <a:srgbClr val="FFFFFF"/>
      </a:lt1>
      <a:dk2>
        <a:srgbClr val="A61A2F"/>
      </a:dk2>
      <a:lt2>
        <a:srgbClr val="E7E6E6"/>
      </a:lt2>
      <a:accent1>
        <a:srgbClr val="A61A2F"/>
      </a:accent1>
      <a:accent2>
        <a:srgbClr val="7C1323"/>
      </a:accent2>
      <a:accent3>
        <a:srgbClr val="D8D8D8"/>
      </a:accent3>
      <a:accent4>
        <a:srgbClr val="8B8B8B"/>
      </a:accent4>
      <a:accent5>
        <a:srgbClr val="5F0514"/>
      </a:accent5>
      <a:accent6>
        <a:srgbClr val="2C0209"/>
      </a:accent6>
      <a:hlink>
        <a:srgbClr val="0C0C0C"/>
      </a:hlink>
      <a:folHlink>
        <a:srgbClr val="171616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20211</TotalTime>
  <Words>712</Words>
  <Application>Microsoft Office PowerPoint</Application>
  <PresentationFormat>Szélesvásznú</PresentationFormat>
  <Paragraphs>134</Paragraphs>
  <Slides>14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Office-téma</vt:lpstr>
      <vt:lpstr>PowerPoint-bemutató</vt:lpstr>
      <vt:lpstr>Tartalom</vt:lpstr>
      <vt:lpstr>Áttekintés</vt:lpstr>
      <vt:lpstr>Áttekintés -EQE jelenleg – 2024 (?)- ig :</vt:lpstr>
      <vt:lpstr>Új EQE – Miért</vt:lpstr>
      <vt:lpstr>Új EQE - javaslat</vt:lpstr>
      <vt:lpstr>Új EQE – javaslat: F Modulok</vt:lpstr>
      <vt:lpstr>Új EQE – javaslat: M Modulok - 1.</vt:lpstr>
      <vt:lpstr>Új EQE – javaslat: M Modulok - 2.</vt:lpstr>
      <vt:lpstr>Új EQE – főbb kérdések</vt:lpstr>
      <vt:lpstr>Kapcsolódó szabályozás módosítása </vt:lpstr>
      <vt:lpstr>Kapcsolódó szabályozás módosítása  - 1. kosár</vt:lpstr>
      <vt:lpstr>Kapcsolódó szabályozás módosítása  - 2. kosár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mrdanieltoth@outlook.hu</dc:creator>
  <cp:lastModifiedBy>TEPFENHÁRT, Dóra</cp:lastModifiedBy>
  <cp:revision>432</cp:revision>
  <dcterms:created xsi:type="dcterms:W3CDTF">2020-01-10T19:13:50Z</dcterms:created>
  <dcterms:modified xsi:type="dcterms:W3CDTF">2023-09-12T07:24:37Z</dcterms:modified>
</cp:coreProperties>
</file>