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9"/>
  </p:notesMasterIdLst>
  <p:sldIdLst>
    <p:sldId id="256" r:id="rId2"/>
    <p:sldId id="268" r:id="rId3"/>
    <p:sldId id="269" r:id="rId4"/>
    <p:sldId id="270" r:id="rId5"/>
    <p:sldId id="257" r:id="rId6"/>
    <p:sldId id="265" r:id="rId7"/>
    <p:sldId id="266" r:id="rId8"/>
    <p:sldId id="258" r:id="rId9"/>
    <p:sldId id="264" r:id="rId10"/>
    <p:sldId id="267" r:id="rId11"/>
    <p:sldId id="259" r:id="rId12"/>
    <p:sldId id="263" r:id="rId13"/>
    <p:sldId id="271" r:id="rId14"/>
    <p:sldId id="260" r:id="rId15"/>
    <p:sldId id="261" r:id="rId16"/>
    <p:sldId id="273" r:id="rId17"/>
    <p:sldId id="262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4" autoAdjust="0"/>
    <p:restoredTop sz="94660"/>
  </p:normalViewPr>
  <p:slideViewPr>
    <p:cSldViewPr>
      <p:cViewPr varScale="1">
        <p:scale>
          <a:sx n="84" d="100"/>
          <a:sy n="84" d="100"/>
        </p:scale>
        <p:origin x="1464" y="11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8E6CB-ED21-47D6-8B97-FC2CDD27CB9A}" type="datetimeFigureOut">
              <a:rPr lang="hu-HU" smtClean="0"/>
              <a:t>2022.04.13.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1D09C-824F-4A18-B5E2-955D9BB50B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4018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B3BA-2B45-4F6F-AF00-027A15E52CC0}" type="datetime1">
              <a:rPr lang="hu-HU" smtClean="0"/>
              <a:t>2022.04.13.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4FF6-B13F-4749-AAA6-50435640D1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346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5320-3C28-40FB-82FA-5DCEB7AFCD3F}" type="datetime1">
              <a:rPr lang="hu-HU" smtClean="0"/>
              <a:t>2022.04.13.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4FF6-B13F-4749-AAA6-50435640D1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214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F3ED-8A29-4E32-8F1F-CC1B0C16510C}" type="datetime1">
              <a:rPr lang="hu-HU" smtClean="0"/>
              <a:t>2022.04.13.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4FF6-B13F-4749-AAA6-50435640D1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152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88F92-D94F-4911-B2A2-F37D2B8F7A22}" type="datetime1">
              <a:rPr lang="hu-HU" smtClean="0"/>
              <a:t>2022.04.13.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4FF6-B13F-4749-AAA6-50435640D1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1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A193-F831-4C50-821E-55EA0A14610E}" type="datetime1">
              <a:rPr lang="hu-HU" smtClean="0"/>
              <a:t>2022.04.13.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4FF6-B13F-4749-AAA6-50435640D1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5472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C5D0-5DDF-4E40-A52B-A50B34843ABF}" type="datetime1">
              <a:rPr lang="hu-HU" smtClean="0"/>
              <a:t>2022.04.13.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4FF6-B13F-4749-AAA6-50435640D1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7109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21AE-3F59-4850-9536-5DAF98501B1D}" type="datetime1">
              <a:rPr lang="hu-HU" smtClean="0"/>
              <a:t>2022.04.13.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4FF6-B13F-4749-AAA6-50435640D1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1641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A9635-8F7C-44F6-A011-D08F086EAD7A}" type="datetime1">
              <a:rPr lang="hu-HU" smtClean="0"/>
              <a:t>2022.04.13.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4FF6-B13F-4749-AAA6-50435640D1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8787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DA11-AD7E-4FD9-AE07-8A7F796D5CBB}" type="datetime1">
              <a:rPr lang="hu-HU" smtClean="0"/>
              <a:t>2022.04.13.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4FF6-B13F-4749-AAA6-50435640D1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3821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93E5-B0EA-4A1D-8D49-17885D510030}" type="datetime1">
              <a:rPr lang="hu-HU" smtClean="0"/>
              <a:t>2022.04.13.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4FF6-B13F-4749-AAA6-50435640D1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6022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D3C5F-C18C-434A-93EB-101366AB0874}" type="datetime1">
              <a:rPr lang="hu-HU" smtClean="0"/>
              <a:t>2022.04.13.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4FF6-B13F-4749-AAA6-50435640D1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389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E62AE-FBCC-4C31-9B58-EFAD7875F380}" type="datetime1">
              <a:rPr lang="hu-HU" smtClean="0"/>
              <a:t>2022.04.13.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84FF6-B13F-4749-AAA6-50435640D1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984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yber-risk.h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2636912"/>
            <a:ext cx="7772400" cy="288032"/>
          </a:xfrm>
        </p:spPr>
        <p:txBody>
          <a:bodyPr>
            <a:normAutofit fontScale="90000"/>
          </a:bodyPr>
          <a:lstStyle/>
          <a:p>
            <a:r>
              <a:rPr lang="hu-HU" dirty="0"/>
              <a:t>GDPR 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47664" y="3068960"/>
            <a:ext cx="5324128" cy="3099839"/>
          </a:xfrm>
        </p:spPr>
        <p:txBody>
          <a:bodyPr>
            <a:normAutofit/>
          </a:bodyPr>
          <a:lstStyle/>
          <a:p>
            <a:r>
              <a:rPr lang="hu-HU" sz="3200" b="1" dirty="0"/>
              <a:t>Adatvédelmi</a:t>
            </a:r>
          </a:p>
          <a:p>
            <a:r>
              <a:rPr lang="hu-HU" sz="3200" b="1" dirty="0"/>
              <a:t>és </a:t>
            </a:r>
            <a:r>
              <a:rPr lang="hu-HU" sz="3200" b="1" dirty="0" err="1"/>
              <a:t>cyberkockázat</a:t>
            </a:r>
            <a:r>
              <a:rPr lang="hu-HU" sz="3200" b="1" dirty="0"/>
              <a:t> biztosítás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XX. Század: az idő pénz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XXI. századi mottó: az adat pénz</a:t>
            </a:r>
          </a:p>
          <a:p>
            <a:endParaRPr lang="hu-HU" dirty="0"/>
          </a:p>
          <a:p>
            <a:endParaRPr lang="hu-HU" sz="1400" dirty="0"/>
          </a:p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Készült </a:t>
            </a:r>
            <a:r>
              <a:rPr lang="hu-HU" sz="1600">
                <a:latin typeface="Arial" panose="020B0604020202020204" pitchFamily="34" charset="0"/>
                <a:cs typeface="Arial" panose="020B0604020202020204" pitchFamily="34" charset="0"/>
              </a:rPr>
              <a:t>a Magyar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Szabadalmi Ügyvivői Kamara számára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4FF6-B13F-4749-AAA6-50435640D166}" type="slidenum">
              <a:rPr lang="hu-HU" smtClean="0"/>
              <a:t>1</a:t>
            </a:fld>
            <a:endParaRPr lang="hu-HU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832E4F5F-B00F-4645-896C-B530F8FEC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714513"/>
            <a:ext cx="2438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magine 14">
            <a:extLst>
              <a:ext uri="{FF2B5EF4-FFF2-40B4-BE49-F238E27FC236}">
                <a16:creationId xmlns:a16="http://schemas.microsoft.com/office/drawing/2014/main" xmlns="" id="{B1FF8734-1F04-4787-AC94-AB43B6C945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-31804"/>
          <a:stretch/>
        </p:blipFill>
        <p:spPr>
          <a:xfrm>
            <a:off x="184476" y="-2731179"/>
            <a:ext cx="8775047" cy="68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05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xmlns="" id="{F80BA1B0-0E4B-4C04-BFD0-37CA4AB92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4FF6-B13F-4749-AAA6-50435640D166}" type="slidenum">
              <a:rPr lang="hu-HU" smtClean="0"/>
              <a:t>10</a:t>
            </a:fld>
            <a:endParaRPr lang="hu-HU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6B0FAA8E-A996-4BFF-BBFD-A6D703E6C0D5}"/>
              </a:ext>
            </a:extLst>
          </p:cNvPr>
          <p:cNvSpPr txBox="1"/>
          <p:nvPr/>
        </p:nvSpPr>
        <p:spPr>
          <a:xfrm>
            <a:off x="1331640" y="980728"/>
            <a:ext cx="5904656" cy="4513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Mit térít még a GDPR biztosítás:</a:t>
            </a:r>
          </a:p>
          <a:p>
            <a:endParaRPr lang="hu-HU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hu-H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SÉRELEMDÍJ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: személyes hátrány kompenzálása</a:t>
            </a:r>
          </a:p>
          <a:p>
            <a:endParaRPr lang="hu-HU" sz="1800" b="1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hu-H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PR SZAKÉRTŐ: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cég reputációjának helyreállítása, megfelelő külső kommunikáció</a:t>
            </a:r>
          </a:p>
          <a:p>
            <a:endParaRPr lang="hu-HU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hu-H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IT BIZTONSÁGI ÉS ADATVÉDELMI SZAKÉRTŐ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: adatszivárgás kivizsgálása, adatok helyreállítása, hiányosságok feltárása, adatkezelés szabályozásának vizsgálata, javaslattétel</a:t>
            </a:r>
          </a:p>
          <a:p>
            <a:endParaRPr lang="hu-HU" sz="1800" b="1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hu-H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JOGISZAKÉRTŐ: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védekezés, képviselet, belső, külső intézkedések jogitanácsadása</a:t>
            </a:r>
          </a:p>
          <a:p>
            <a:endParaRPr lang="hu-HU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hu-HU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014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Mit térít még a GDPR biztosítás?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59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>Vizsgálati költségeket és bírságot</a:t>
            </a:r>
            <a:r>
              <a:rPr lang="hu-HU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• az adatvédelmi hatóság által indított vizsgálat kapcsán felmerülő jogi képviselet és védekezés díjai; </a:t>
            </a:r>
          </a:p>
          <a:p>
            <a:pPr marL="0" indent="0">
              <a:buNone/>
            </a:pP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• az adatvédelmi hatóság által kirótt adatvédelmi bírság.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4FF6-B13F-4749-AAA6-50435640D166}" type="slidenum">
              <a:rPr lang="hu-HU" smtClean="0"/>
              <a:t>11</a:t>
            </a:fld>
            <a:endParaRPr lang="hu-HU"/>
          </a:p>
        </p:txBody>
      </p:sp>
      <p:pic>
        <p:nvPicPr>
          <p:cNvPr id="5" name="Immagine 10" descr="Immagine che contiene testo, orologio&#10;&#10;Descrizione generata automaticamente">
            <a:extLst>
              <a:ext uri="{FF2B5EF4-FFF2-40B4-BE49-F238E27FC236}">
                <a16:creationId xmlns:a16="http://schemas.microsoft.com/office/drawing/2014/main" xmlns="" id="{766B4D64-539E-43B9-A222-F365422EC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626738"/>
            <a:ext cx="1912175" cy="1274783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57587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5D7A5515-FF41-4DDB-801E-41AD75D45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hu-HU" sz="2700" b="1" dirty="0">
                <a:latin typeface="Arial" panose="020B0604020202020204" pitchFamily="34" charset="0"/>
                <a:cs typeface="Arial" panose="020B0604020202020204" pitchFamily="34" charset="0"/>
              </a:rPr>
              <a:t>GDPR biztosításon túli </a:t>
            </a:r>
            <a:r>
              <a:rPr lang="hu-HU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cyber</a:t>
            </a:r>
            <a:r>
              <a:rPr lang="hu-HU" sz="2700" b="1" dirty="0">
                <a:latin typeface="Arial" panose="020B0604020202020204" pitchFamily="34" charset="0"/>
                <a:cs typeface="Arial" panose="020B0604020202020204" pitchFamily="34" charset="0"/>
              </a:rPr>
              <a:t> biztosítás</a:t>
            </a:r>
            <a:br>
              <a:rPr lang="hu-HU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700" b="1" dirty="0">
                <a:latin typeface="Arial" panose="020B0604020202020204" pitchFamily="34" charset="0"/>
                <a:cs typeface="Arial" panose="020B0604020202020204" pitchFamily="34" charset="0"/>
              </a:rPr>
              <a:t>Adatszivárgás/adatvesztés</a:t>
            </a:r>
            <a:r>
              <a:rPr lang="hu-HU" sz="4400" b="1" dirty="0"/>
              <a:t/>
            </a:r>
            <a:br>
              <a:rPr lang="hu-HU" sz="4400" b="1" dirty="0"/>
            </a:br>
            <a:endParaRPr lang="en-US" dirty="0"/>
          </a:p>
        </p:txBody>
      </p:sp>
      <p:sp>
        <p:nvSpPr>
          <p:cNvPr id="4" name="Téglalap 3"/>
          <p:cNvSpPr/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Következtében elveszett adatok helyreállítási költségét is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IT krízis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 cég IT divíziójának feladata a veszély feltárása, elhárítása, miközben a cég rendszereinek folyamatosan ki kell szolgálni a szokásos üzletmenetet.  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PR-krízis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Az adatszivárgás híre gyorsan elterjedhet.  Kezelni kell a médiát, az ügyfeleket, a munkatársakat és az összes érintett felet.  A vállalat jó hírnevének védelme gyors cselekvést és szakszerű  PR-akciót igényel.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Pénzügyi krízis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Az adatvesztés okának felkutatása, a hálózatok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újrakonfigurálásával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, a védelem, az adatok és a rendszerek helyreállításával kapcsolatos költségek, esetleges üzemszünet miatti bevételkiesés. Adatvédelmi bírság kiszabása történhet az adatsértések miatt. </a:t>
            </a:r>
          </a:p>
        </p:txBody>
      </p:sp>
      <p:pic>
        <p:nvPicPr>
          <p:cNvPr id="5" name="Immagine 10" descr="Immagine che contiene testo, orologio&#10;&#10;Descrizione generata automaticamente">
            <a:extLst>
              <a:ext uri="{FF2B5EF4-FFF2-40B4-BE49-F238E27FC236}">
                <a16:creationId xmlns:a16="http://schemas.microsoft.com/office/drawing/2014/main" xmlns="" id="{E5B8D31D-952F-4C27-BABD-E0D1D7E3E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82800"/>
            <a:ext cx="4038600" cy="2692400"/>
          </a:xfrm>
          <a:prstGeom prst="rect">
            <a:avLst/>
          </a:prstGeom>
          <a:noFill/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8D84FF6-B13F-4749-AAA6-50435640D166}" type="slidenum">
              <a:rPr lang="hu-HU" smtClean="0"/>
              <a:pPr>
                <a:spcAft>
                  <a:spcPts val="600"/>
                </a:spcAft>
              </a:pPr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0897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xmlns="" id="{7A3CD0E5-060C-4B6A-A170-1961B395F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4FF6-B13F-4749-AAA6-50435640D166}" type="slidenum">
              <a:rPr lang="hu-HU" smtClean="0"/>
              <a:t>13</a:t>
            </a:fld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89062732-2F8E-4E50-A5BE-6406882D844F}"/>
              </a:ext>
            </a:extLst>
          </p:cNvPr>
          <p:cNvSpPr txBox="1">
            <a:spLocks/>
          </p:cNvSpPr>
          <p:nvPr/>
        </p:nvSpPr>
        <p:spPr>
          <a:xfrm>
            <a:off x="323528" y="4653135"/>
            <a:ext cx="3396478" cy="161658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Adatvesztés oka lehet:</a:t>
            </a:r>
          </a:p>
          <a:p>
            <a:pPr lvl="1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Hibás kezelés</a:t>
            </a:r>
          </a:p>
          <a:p>
            <a:pPr lvl="1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Rossz hiszemű 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xmlns="" id="{04ACD8D6-12F2-4694-84A3-663B426FD144}"/>
              </a:ext>
            </a:extLst>
          </p:cNvPr>
          <p:cNvSpPr txBox="1"/>
          <p:nvPr/>
        </p:nvSpPr>
        <p:spPr>
          <a:xfrm>
            <a:off x="0" y="764704"/>
            <a:ext cx="3995936" cy="331236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 fontScale="92500" lnSpcReduction="10000"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0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CYBER  biztosítás fedezi:</a:t>
            </a:r>
            <a:endParaRPr lang="it-IT" sz="2400" b="0" i="0" u="none" strike="noStrike" kern="1200" cap="none" spc="0" baseline="0" dirty="0"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003" marR="0" lvl="1" indent="-306003" algn="l" defTabSz="4572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itchFamily="18"/>
              <a:buChar char="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Adatvesztés/szivárgás okának feltárási költségét</a:t>
            </a:r>
            <a:endParaRPr lang="it-IT" sz="2400" b="0" i="0" u="none" strike="noStrike" kern="1200" cap="none" spc="0" baseline="0" dirty="0"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003" marR="0" lvl="1" indent="-306003" algn="l" defTabSz="4572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itchFamily="18"/>
              <a:buChar char="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0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Adatok helyreállítási költségét</a:t>
            </a:r>
            <a:endParaRPr lang="it-IT" sz="2400" b="0" i="0" u="none" strike="noStrike" kern="1200" cap="none" spc="0" baseline="0" dirty="0"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003" marR="0" lvl="1" indent="-306003" algn="l" defTabSz="4572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itchFamily="18"/>
              <a:buChar char="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0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Jogvédelem</a:t>
            </a:r>
            <a:endParaRPr lang="it-IT" sz="2400" b="0" i="0" u="none" strike="noStrike" kern="1200" cap="none" spc="0" baseline="0" dirty="0"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003" marR="0" lvl="1" indent="-306003" algn="l" defTabSz="4572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itchFamily="18"/>
              <a:buChar char="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0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Munkaszüneti költségeket</a:t>
            </a:r>
            <a:endParaRPr lang="it-IT" sz="2400" b="0" i="0" u="none" strike="noStrike" kern="1200" cap="none" spc="0" baseline="0" dirty="0"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3D3D3D"/>
              </a:solidFill>
              <a:uFillTx/>
              <a:latin typeface="Gill Sans MT"/>
            </a:endParaRPr>
          </a:p>
        </p:txBody>
      </p:sp>
      <p:pic>
        <p:nvPicPr>
          <p:cNvPr id="5" name="Immagine 6">
            <a:extLst>
              <a:ext uri="{FF2B5EF4-FFF2-40B4-BE49-F238E27FC236}">
                <a16:creationId xmlns:a16="http://schemas.microsoft.com/office/drawing/2014/main" xmlns="" id="{9458F0D1-8106-44B7-8186-3F5CEB5F4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093" y="625446"/>
            <a:ext cx="1611710" cy="1162677"/>
          </a:xfrm>
          <a:prstGeom prst="rect">
            <a:avLst/>
          </a:prstGeom>
        </p:spPr>
      </p:pic>
      <p:pic>
        <p:nvPicPr>
          <p:cNvPr id="6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xmlns="" id="{6FBE85B2-A24D-4561-9ED0-B3747736D8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988840"/>
            <a:ext cx="5471788" cy="364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99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 anchor="ctr">
            <a:normAutofit/>
          </a:bodyPr>
          <a:lstStyle/>
          <a:p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Továbbá</a:t>
            </a:r>
          </a:p>
        </p:txBody>
      </p:sp>
      <p:pic>
        <p:nvPicPr>
          <p:cNvPr id="5" name="Immagine 10" descr="Immagine che contiene testo, orologio&#10;&#10;Descrizione generata automaticamente">
            <a:extLst>
              <a:ext uri="{FF2B5EF4-FFF2-40B4-BE49-F238E27FC236}">
                <a16:creationId xmlns:a16="http://schemas.microsoft.com/office/drawing/2014/main" xmlns="" id="{0E933F3A-2BB5-4D8E-9FC7-A685C5C87D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4" r="12698" b="1"/>
          <a:stretch/>
        </p:blipFill>
        <p:spPr>
          <a:xfrm>
            <a:off x="323528" y="1268760"/>
            <a:ext cx="4038600" cy="4525963"/>
          </a:xfrm>
          <a:prstGeom prst="rect">
            <a:avLst/>
          </a:prstGeom>
          <a:noFill/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artalom helye 2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172272" cy="5674642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hu-H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Krízis menedzsment </a:t>
            </a:r>
          </a:p>
          <a:p>
            <a:pPr>
              <a:lnSpc>
                <a:spcPct val="90000"/>
              </a:lnSpc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 partnerek által nyújtott válságmenedzsment elősegíti a vállalat hírnevének védelmét és újraépítését</a:t>
            </a: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Jelentősebb adatvédelmi ügy kedvezőtlen hatásainak megelőzéséhez vagy csökkentéséhez független tanácsadók díjazásának és kiadásainak fedezete.</a:t>
            </a:r>
          </a:p>
          <a:p>
            <a:pPr>
              <a:lnSpc>
                <a:spcPct val="90000"/>
              </a:lnSpc>
            </a:pP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A felelős vezetők hírnevének védelme: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 cég valamely vezetője/alkalmazottja (pl.: az informatikai vezető - CIO) személyes hírnevének helyreállításához szükséges PR  szakértői díjak és kiadások fedezete</a:t>
            </a:r>
          </a:p>
          <a:p>
            <a:pPr>
              <a:lnSpc>
                <a:spcPct val="90000"/>
              </a:lnSpc>
            </a:pP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Adatalanyok értesítése: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Az adatalanyok (vagy valamely illetékes felügyeleti szerv, hatóság) részére, az esetleges jogsértés kapcsán küldött értesítés költségeinek fedezete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8D84FF6-B13F-4749-AAA6-50435640D166}" type="slidenum">
              <a:rPr lang="hu-HU" smtClean="0"/>
              <a:pPr>
                <a:spcAft>
                  <a:spcPts val="600"/>
                </a:spcAft>
              </a:pPr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580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További</a:t>
            </a:r>
            <a:r>
              <a:rPr lang="hu-HU" dirty="0"/>
              <a:t>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kiegészítő</a:t>
            </a:r>
            <a:r>
              <a:rPr lang="hu-HU" dirty="0"/>
              <a:t> opciók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Multimédia felelősség </a:t>
            </a:r>
            <a:r>
              <a:rPr lang="hu-HU" sz="1300" dirty="0">
                <a:latin typeface="Arial" panose="020B0604020202020204" pitchFamily="34" charset="0"/>
                <a:cs typeface="Arial" panose="020B0604020202020204" pitchFamily="34" charset="0"/>
              </a:rPr>
              <a:t>fedezi a harmadik fél szellemi tulajdonával kapcsolatos jogok megsértéséből, vagy valamely elektronikus tartalommal kapcsolatos gondatlanságból eredő kártérítést, és az ezekkel kapcsolatos jogi védekezés költségét.</a:t>
            </a:r>
          </a:p>
          <a:p>
            <a:pPr>
              <a:lnSpc>
                <a:spcPct val="90000"/>
              </a:lnSpc>
            </a:pPr>
            <a:endParaRPr lang="hu-HU" sz="13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hu-HU" sz="13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•Bármely szerzői joggal, szlogennel, védjeggyel, márka-vagy </a:t>
            </a:r>
            <a:r>
              <a:rPr lang="hu-HU" sz="13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domainnévvel</a:t>
            </a:r>
            <a:r>
              <a:rPr lang="hu-HU" sz="13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való visszaélés</a:t>
            </a:r>
          </a:p>
          <a:p>
            <a:pPr>
              <a:lnSpc>
                <a:spcPct val="90000"/>
              </a:lnSpc>
            </a:pPr>
            <a:r>
              <a:rPr lang="hu-HU" sz="13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•Plagizálás, ötlet jogellenes felhasználása, szolgáltatás becsmérlése, rágalmazás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hu-H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Zsarolás </a:t>
            </a:r>
            <a:r>
              <a:rPr lang="hu-HU" sz="1300" dirty="0">
                <a:latin typeface="Arial" panose="020B0604020202020204" pitchFamily="34" charset="0"/>
                <a:cs typeface="Arial" panose="020B0604020202020204" pitchFamily="34" charset="0"/>
              </a:rPr>
              <a:t>fedezi az adatbiztonsági fenyegetés megszüntetése érdekében a zsaroló részére kifizetett váltságdíjat. </a:t>
            </a:r>
          </a:p>
          <a:p>
            <a:pPr>
              <a:lnSpc>
                <a:spcPct val="90000"/>
              </a:lnSpc>
            </a:pPr>
            <a:r>
              <a:rPr lang="hu-H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Hálózatkiesés </a:t>
            </a:r>
            <a:r>
              <a:rPr lang="hu-HU" sz="1300" dirty="0">
                <a:latin typeface="Arial" panose="020B0604020202020204" pitchFamily="34" charset="0"/>
                <a:cs typeface="Arial" panose="020B0604020202020204" pitchFamily="34" charset="0"/>
              </a:rPr>
              <a:t>fedezi a biztosított számítógépes hálózatában jelentkező, biztonsági hiba miatt bekövetkező üzemszünetből eredő nettó nyereségkiesést.</a:t>
            </a:r>
          </a:p>
        </p:txBody>
      </p:sp>
      <p:pic>
        <p:nvPicPr>
          <p:cNvPr id="5" name="Immagine 10" descr="Immagine che contiene testo, orologio&#10;&#10;Descrizione generata automaticamente">
            <a:extLst>
              <a:ext uri="{FF2B5EF4-FFF2-40B4-BE49-F238E27FC236}">
                <a16:creationId xmlns:a16="http://schemas.microsoft.com/office/drawing/2014/main" xmlns="" id="{8747438A-D1C3-44EB-8D71-CA01B586CB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4" r="12698" b="1"/>
          <a:stretch/>
        </p:blipFill>
        <p:spPr>
          <a:xfrm>
            <a:off x="4648200" y="1600200"/>
            <a:ext cx="4038600" cy="4525963"/>
          </a:xfrm>
          <a:prstGeom prst="rect">
            <a:avLst/>
          </a:prstGeom>
          <a:noFill/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8D84FF6-B13F-4749-AAA6-50435640D166}" type="slidenum">
              <a:rPr lang="hu-HU" smtClean="0"/>
              <a:pPr>
                <a:spcAft>
                  <a:spcPts val="600"/>
                </a:spcAft>
              </a:pPr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0099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Piaci áttekintés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</a:rPr>
              <a:t>Több biztosító terméke is elérhető, mint:</a:t>
            </a:r>
            <a:r>
              <a:rPr lang="hu-HU" dirty="0" err="1">
                <a:latin typeface="Calibri" panose="020F0502020204030204" pitchFamily="34" charset="0"/>
                <a:ea typeface="Calibri" panose="020F0502020204030204" pitchFamily="34" charset="0"/>
              </a:rPr>
              <a:t>Colonnade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</a:rPr>
              <a:t>, Allianz, Aegon, Generali, HDI</a:t>
            </a:r>
          </a:p>
          <a:p>
            <a:pPr marL="0" indent="0">
              <a:buNone/>
            </a:pPr>
            <a:endParaRPr lang="hu-H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</a:rPr>
              <a:t>Fedezetek változóak: 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</a:rPr>
              <a:t>Szűkített GDPR fedezet ( csak adatfelelősség, bírság nélkül) </a:t>
            </a:r>
          </a:p>
          <a:p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</a:rPr>
              <a:t>GDPR fedezet (adatfelelősség+ bírság )</a:t>
            </a:r>
          </a:p>
          <a:p>
            <a:r>
              <a:rPr lang="hu-HU" dirty="0" err="1">
                <a:latin typeface="Calibri" panose="020F0502020204030204" pitchFamily="34" charset="0"/>
                <a:ea typeface="Calibri" panose="020F0502020204030204" pitchFamily="34" charset="0"/>
              </a:rPr>
              <a:t>Cyber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</a:rPr>
              <a:t>+ GDPR fedezet (adatfelelősség+bírság+adatmentés, helyreállítás+ üzemszünet )   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4FF6-B13F-4749-AAA6-50435640D166}" type="slidenum">
              <a:rPr lang="hu-HU" smtClean="0"/>
              <a:t>16</a:t>
            </a:fld>
            <a:endParaRPr lang="hu-HU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2816"/>
            <a:ext cx="4038600" cy="3381964"/>
          </a:xfrm>
        </p:spPr>
      </p:pic>
    </p:spTree>
    <p:extLst>
      <p:ext uri="{BB962C8B-B14F-4D97-AF65-F5344CB8AC3E}">
        <p14:creationId xmlns:p14="http://schemas.microsoft.com/office/powerpoint/2010/main" val="3934324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725128"/>
            <a:ext cx="8229600" cy="1143000"/>
          </a:xfrm>
        </p:spPr>
        <p:txBody>
          <a:bodyPr>
            <a:normAutofit/>
          </a:bodyPr>
          <a:lstStyle/>
          <a:p>
            <a:r>
              <a:rPr lang="hu-HU" sz="2200" dirty="0"/>
              <a:t>Pászka Zsuzsa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Pászka és Partnerei Biztosítási Alkusz Kft.</a:t>
            </a:r>
          </a:p>
          <a:p>
            <a:pPr marL="0" indent="0" algn="ctr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www.biztositas.org</a:t>
            </a:r>
          </a:p>
          <a:p>
            <a:pPr marL="0" indent="0" algn="ctr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www.cyber-risk.hu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4FF6-B13F-4749-AAA6-50435640D166}" type="slidenum">
              <a:rPr lang="hu-HU" smtClean="0"/>
              <a:t>17</a:t>
            </a:fld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93096"/>
            <a:ext cx="2438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1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72D60B8-E4F7-497A-A5BE-47A03A026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GDPR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ED8496C9-8B7A-41F9-8686-5007CA2EB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843578"/>
            <a:ext cx="8229600" cy="3665465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1C83C588-23DB-4522-AF64-1486F3F42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4FF6-B13F-4749-AAA6-50435640D166}" type="slidenum">
              <a:rPr lang="hu-HU" smtClean="0"/>
              <a:t>2</a:t>
            </a:fld>
            <a:endParaRPr lang="hu-HU"/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xmlns="" id="{5BEC4E0E-F7CF-4C51-A1AD-69E624FDF213}"/>
              </a:ext>
            </a:extLst>
          </p:cNvPr>
          <p:cNvSpPr txBox="1"/>
          <p:nvPr/>
        </p:nvSpPr>
        <p:spPr>
          <a:xfrm>
            <a:off x="-828600" y="-151302"/>
            <a:ext cx="11029611" cy="9630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1" compatLnSpc="1">
            <a:norm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3200" b="1" i="0" u="none" strike="noStrike" kern="1200" cap="all" spc="0" baseline="0" dirty="0">
                <a:solidFill>
                  <a:srgbClr val="FFFEFF"/>
                </a:solidFill>
                <a:uFillTx/>
                <a:latin typeface="Helvetica" pitchFamily="34"/>
                <a:ea typeface="Verdana" pitchFamily="34"/>
                <a:cs typeface="Helvetica" pitchFamily="34"/>
              </a:rPr>
              <a:t>GDPR</a:t>
            </a:r>
            <a:endParaRPr lang="it-IT" sz="3200" b="1" i="0" u="none" strike="noStrike" kern="1200" cap="all" spc="0" baseline="0" dirty="0">
              <a:uFillTx/>
              <a:latin typeface="Helvetica" pitchFamily="34"/>
              <a:ea typeface="Verdana" pitchFamily="34"/>
              <a:cs typeface="Helvetica" pitchFamily="34"/>
            </a:endParaRPr>
          </a:p>
        </p:txBody>
      </p:sp>
      <p:pic>
        <p:nvPicPr>
          <p:cNvPr id="6" name="Immagine 19" descr="Immagine che contiene testo, orologio&#10;&#10;Descrizione generata automaticamente">
            <a:extLst>
              <a:ext uri="{FF2B5EF4-FFF2-40B4-BE49-F238E27FC236}">
                <a16:creationId xmlns:a16="http://schemas.microsoft.com/office/drawing/2014/main" xmlns="" id="{3A841272-E091-4940-8EFE-F80F9BDBA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296" y="1929614"/>
            <a:ext cx="5005704" cy="492838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Szövegdoboz 12">
            <a:extLst>
              <a:ext uri="{FF2B5EF4-FFF2-40B4-BE49-F238E27FC236}">
                <a16:creationId xmlns:a16="http://schemas.microsoft.com/office/drawing/2014/main" xmlns="" id="{C1C4C091-88B1-432C-BEC6-89FB590A6CE7}"/>
              </a:ext>
            </a:extLst>
          </p:cNvPr>
          <p:cNvSpPr txBox="1"/>
          <p:nvPr/>
        </p:nvSpPr>
        <p:spPr>
          <a:xfrm>
            <a:off x="3563889" y="3568243"/>
            <a:ext cx="1656184" cy="1569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dirty="0">
                <a:solidFill>
                  <a:srgbClr val="333333"/>
                </a:solidFill>
                <a:latin typeface="Helvetica" pitchFamily="34"/>
                <a:ea typeface="Verdana" pitchFamily="34"/>
                <a:cs typeface="Helvetica" pitchFamily="34"/>
              </a:rPr>
              <a:t>G</a:t>
            </a:r>
            <a:r>
              <a:rPr lang="it-IT" sz="2400" dirty="0">
                <a:solidFill>
                  <a:srgbClr val="333333"/>
                </a:solidFill>
                <a:latin typeface="Helvetica" pitchFamily="34"/>
                <a:ea typeface="Verdana" pitchFamily="34"/>
                <a:cs typeface="Helvetica" pitchFamily="34"/>
              </a:rPr>
              <a:t>eneral</a:t>
            </a:r>
            <a:endParaRPr lang="hu-HU" sz="2400" dirty="0">
              <a:solidFill>
                <a:srgbClr val="333333"/>
              </a:solidFill>
              <a:latin typeface="Helvetica" pitchFamily="34"/>
              <a:ea typeface="Verdana" pitchFamily="34"/>
              <a:cs typeface="Helvetica" pitchFamily="34"/>
            </a:endParaRPr>
          </a:p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dirty="0">
                <a:solidFill>
                  <a:srgbClr val="333333"/>
                </a:solidFill>
                <a:latin typeface="Helvetica" pitchFamily="34"/>
                <a:ea typeface="Verdana" pitchFamily="34"/>
                <a:cs typeface="Helvetica" pitchFamily="34"/>
              </a:rPr>
              <a:t>D</a:t>
            </a:r>
            <a:r>
              <a:rPr lang="it-IT" sz="2400" dirty="0">
                <a:solidFill>
                  <a:srgbClr val="333333"/>
                </a:solidFill>
                <a:latin typeface="Helvetica" pitchFamily="34"/>
                <a:ea typeface="Verdana" pitchFamily="34"/>
                <a:cs typeface="Helvetica" pitchFamily="34"/>
              </a:rPr>
              <a:t>ata </a:t>
            </a:r>
            <a:br>
              <a:rPr lang="it-IT" sz="2400" dirty="0">
                <a:solidFill>
                  <a:srgbClr val="333333"/>
                </a:solidFill>
                <a:latin typeface="Helvetica" pitchFamily="34"/>
                <a:ea typeface="Verdana" pitchFamily="34"/>
                <a:cs typeface="Helvetica" pitchFamily="34"/>
              </a:rPr>
            </a:br>
            <a:r>
              <a:rPr lang="it-IT" sz="2400" b="1" dirty="0">
                <a:solidFill>
                  <a:srgbClr val="333333"/>
                </a:solidFill>
                <a:latin typeface="Helvetica" pitchFamily="34"/>
                <a:ea typeface="Verdana" pitchFamily="34"/>
                <a:cs typeface="Helvetica" pitchFamily="34"/>
              </a:rPr>
              <a:t>P</a:t>
            </a:r>
            <a:r>
              <a:rPr lang="it-IT" sz="2400" dirty="0">
                <a:solidFill>
                  <a:srgbClr val="333333"/>
                </a:solidFill>
                <a:latin typeface="Helvetica" pitchFamily="34"/>
                <a:ea typeface="Verdana" pitchFamily="34"/>
                <a:cs typeface="Helvetica" pitchFamily="34"/>
              </a:rPr>
              <a:t>rotection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dirty="0" err="1">
                <a:solidFill>
                  <a:srgbClr val="333333"/>
                </a:solidFill>
                <a:latin typeface="Helvetica" pitchFamily="34"/>
                <a:ea typeface="Verdana" pitchFamily="34"/>
                <a:cs typeface="Helvetica" pitchFamily="34"/>
              </a:rPr>
              <a:t>R</a:t>
            </a:r>
            <a:r>
              <a:rPr lang="it-IT" sz="2400" dirty="0" err="1">
                <a:solidFill>
                  <a:srgbClr val="333333"/>
                </a:solidFill>
                <a:latin typeface="Helvetica" pitchFamily="34"/>
                <a:ea typeface="Verdana" pitchFamily="34"/>
                <a:cs typeface="Helvetica" pitchFamily="34"/>
              </a:rPr>
              <a:t>egulation</a:t>
            </a:r>
            <a:endParaRPr lang="it-IT" sz="2400" dirty="0">
              <a:solidFill>
                <a:srgbClr val="333333"/>
              </a:solidFill>
              <a:latin typeface="Helvetica" pitchFamily="34"/>
              <a:ea typeface="Verdana" pitchFamily="34"/>
              <a:cs typeface="Helvetica" pitchFamily="34"/>
            </a:endParaRPr>
          </a:p>
        </p:txBody>
      </p:sp>
      <p:pic>
        <p:nvPicPr>
          <p:cNvPr id="9" name="Immagine 10" descr="Immagine che contiene testo, scuro&#10;&#10;Descrizione generata automaticamente">
            <a:extLst>
              <a:ext uri="{FF2B5EF4-FFF2-40B4-BE49-F238E27FC236}">
                <a16:creationId xmlns:a16="http://schemas.microsoft.com/office/drawing/2014/main" xmlns="" id="{65137B35-CDA2-49A7-A293-3A353F7BC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6" y="2658176"/>
            <a:ext cx="3349488" cy="334948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magine 11">
            <a:extLst>
              <a:ext uri="{FF2B5EF4-FFF2-40B4-BE49-F238E27FC236}">
                <a16:creationId xmlns:a16="http://schemas.microsoft.com/office/drawing/2014/main" xmlns="" id="{2C25E149-9F3D-4670-B4ED-1F6E4198F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8275" y="274638"/>
            <a:ext cx="1611710" cy="116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21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92DD164-E1A1-4586-BE50-AC8686E63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Adatok</a:t>
            </a:r>
            <a:r>
              <a:rPr lang="hu-HU" dirty="0"/>
              <a:t> találhatóak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62F256B9-EBFA-46D7-922F-22C46ED6D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4FF6-B13F-4749-AAA6-50435640D166}" type="slidenum">
              <a:rPr lang="hu-HU" smtClean="0"/>
              <a:t>3</a:t>
            </a:fld>
            <a:endParaRPr lang="hu-HU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CAD69A45-3DFE-4C89-8313-13FD113DFF18}"/>
              </a:ext>
            </a:extLst>
          </p:cNvPr>
          <p:cNvSpPr txBox="1">
            <a:spLocks/>
          </p:cNvSpPr>
          <p:nvPr/>
        </p:nvSpPr>
        <p:spPr>
          <a:xfrm>
            <a:off x="581192" y="416977"/>
            <a:ext cx="11029611" cy="1013804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xmlns="" id="{9CAEC01D-30B0-4FA6-887D-FD1EABA1097C}"/>
              </a:ext>
            </a:extLst>
          </p:cNvPr>
          <p:cNvSpPr txBox="1">
            <a:spLocks/>
          </p:cNvSpPr>
          <p:nvPr/>
        </p:nvSpPr>
        <p:spPr>
          <a:xfrm>
            <a:off x="581192" y="3315522"/>
            <a:ext cx="3878266" cy="232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b="1" kern="0">
                <a:solidFill>
                  <a:srgbClr val="FFFFFF"/>
                </a:solidFill>
                <a:latin typeface="Helvetica" pitchFamily="34"/>
                <a:cs typeface="Helvetica" pitchFamily="34"/>
              </a:rPr>
              <a:t>CLOUD</a:t>
            </a:r>
          </a:p>
          <a:p>
            <a:r>
              <a:rPr lang="hu-HU" sz="2400" b="1">
                <a:solidFill>
                  <a:srgbClr val="FFFFFF"/>
                </a:solidFill>
                <a:latin typeface="Helvetica" pitchFamily="34"/>
                <a:cs typeface="Helvetica" pitchFamily="34"/>
              </a:rPr>
              <a:t>LOCALMENTE</a:t>
            </a:r>
            <a:endParaRPr lang="it-IT" sz="2400" b="1">
              <a:solidFill>
                <a:srgbClr val="FFFFFF"/>
              </a:solidFill>
              <a:latin typeface="Helvetica" pitchFamily="34"/>
              <a:cs typeface="Helvetica" pitchFamily="34"/>
            </a:endParaRPr>
          </a:p>
          <a:p>
            <a:r>
              <a:rPr lang="hu-HU" sz="2400" b="1">
                <a:solidFill>
                  <a:srgbClr val="FFFFFF"/>
                </a:solidFill>
                <a:latin typeface="Helvetica" pitchFamily="34"/>
                <a:cs typeface="Helvetica" pitchFamily="34"/>
              </a:rPr>
              <a:t>LAPTOP, PALMTOP, MOBILE</a:t>
            </a:r>
          </a:p>
          <a:p>
            <a:endParaRPr lang="hu-HU" b="1">
              <a:solidFill>
                <a:srgbClr val="FFFFFF"/>
              </a:solidFill>
              <a:latin typeface="Helvetica" pitchFamily="34"/>
              <a:cs typeface="Helvetica" pitchFamily="34"/>
            </a:endParaRPr>
          </a:p>
          <a:p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3DBBFECE-8289-4502-AB48-6B4A605E9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093" y="625446"/>
            <a:ext cx="1611710" cy="1162677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xmlns="" id="{BCE39127-8760-469F-826E-A6B081F6EBA9}"/>
              </a:ext>
            </a:extLst>
          </p:cNvPr>
          <p:cNvSpPr txBox="1">
            <a:spLocks/>
          </p:cNvSpPr>
          <p:nvPr/>
        </p:nvSpPr>
        <p:spPr>
          <a:xfrm>
            <a:off x="733592" y="569377"/>
            <a:ext cx="11029611" cy="1013804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/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xmlns="" id="{634DCF94-71D8-4D65-9AD8-4BF103658071}"/>
              </a:ext>
            </a:extLst>
          </p:cNvPr>
          <p:cNvSpPr txBox="1">
            <a:spLocks/>
          </p:cNvSpPr>
          <p:nvPr/>
        </p:nvSpPr>
        <p:spPr>
          <a:xfrm>
            <a:off x="733592" y="3467922"/>
            <a:ext cx="3878266" cy="232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b="1" kern="0" dirty="0">
                <a:solidFill>
                  <a:srgbClr val="FFFFFF"/>
                </a:solidFill>
                <a:latin typeface="Helvetica" pitchFamily="34"/>
                <a:cs typeface="Helvetica" pitchFamily="34"/>
              </a:rPr>
              <a:t>CLOUD</a:t>
            </a:r>
          </a:p>
          <a:p>
            <a:r>
              <a:rPr lang="hu-HU" sz="2400" b="1" dirty="0">
                <a:solidFill>
                  <a:srgbClr val="FFFFFF"/>
                </a:solidFill>
                <a:latin typeface="Helvetica" pitchFamily="34"/>
                <a:cs typeface="Helvetica" pitchFamily="34"/>
              </a:rPr>
              <a:t>LOCALMENTE</a:t>
            </a:r>
            <a:endParaRPr lang="it-IT" sz="2400" b="1" dirty="0">
              <a:solidFill>
                <a:srgbClr val="FFFFFF"/>
              </a:solidFill>
              <a:latin typeface="Helvetica" pitchFamily="34"/>
              <a:cs typeface="Helvetica" pitchFamily="34"/>
            </a:endParaRPr>
          </a:p>
          <a:p>
            <a:r>
              <a:rPr lang="hu-HU" sz="2400" b="1" dirty="0">
                <a:solidFill>
                  <a:srgbClr val="FFFFFF"/>
                </a:solidFill>
                <a:latin typeface="Helvetica" pitchFamily="34"/>
                <a:cs typeface="Helvetica" pitchFamily="34"/>
              </a:rPr>
              <a:t>LAPTOP, PALMTOP, MOBILE</a:t>
            </a:r>
          </a:p>
          <a:p>
            <a:endParaRPr lang="hu-HU" b="1" dirty="0">
              <a:solidFill>
                <a:srgbClr val="FFFFFF"/>
              </a:solidFill>
              <a:latin typeface="Helvetica" pitchFamily="34"/>
              <a:cs typeface="Helvetica" pitchFamily="34"/>
            </a:endParaRPr>
          </a:p>
          <a:p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10" name="Immagine 6">
            <a:extLst>
              <a:ext uri="{FF2B5EF4-FFF2-40B4-BE49-F238E27FC236}">
                <a16:creationId xmlns:a16="http://schemas.microsoft.com/office/drawing/2014/main" xmlns="" id="{2D3C9B42-4DE8-4F92-82CE-2E986BA2D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1493" y="777846"/>
            <a:ext cx="1611710" cy="1162677"/>
          </a:xfrm>
          <a:prstGeom prst="rect">
            <a:avLst/>
          </a:prstGeom>
        </p:spPr>
      </p:pic>
      <p:pic>
        <p:nvPicPr>
          <p:cNvPr id="11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xmlns="" id="{3CB1DB11-9A01-4D3A-A57E-87B7E1E9E1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06" t="19446" r="-606" b="16522"/>
          <a:stretch/>
        </p:blipFill>
        <p:spPr>
          <a:xfrm>
            <a:off x="457200" y="2117099"/>
            <a:ext cx="8229600" cy="359155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xmlns="" id="{970C9809-B695-474B-89B5-4ABA990A6F51}"/>
              </a:ext>
            </a:extLst>
          </p:cNvPr>
          <p:cNvSpPr txBox="1"/>
          <p:nvPr/>
        </p:nvSpPr>
        <p:spPr>
          <a:xfrm>
            <a:off x="1406313" y="2768461"/>
            <a:ext cx="34689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8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Szervereken, NAS-</a:t>
            </a:r>
            <a:r>
              <a:rPr lang="hu-HU" sz="1800" b="1" kern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endParaRPr lang="hu-HU" sz="1800" b="1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PC-n, laptopon, mobilon</a:t>
            </a:r>
          </a:p>
          <a:p>
            <a:r>
              <a:rPr lang="hu-HU" sz="18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Felhőben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87320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8A11A8B-59FD-48C3-8086-565A3AB35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Mit hozott a GDPR?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FCE70E25-831E-4830-A5B1-7AD0B968E0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Adatvédelmi felelős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Személyes adatok,  különleges adatok kezelése, feldolgozása során elvárt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prudencia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Adatvédelmi szabályzat és betartása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Adatvédelmi bírságok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8">
            <a:extLst>
              <a:ext uri="{FF2B5EF4-FFF2-40B4-BE49-F238E27FC236}">
                <a16:creationId xmlns:a16="http://schemas.microsoft.com/office/drawing/2014/main" xmlns="" id="{D8300DAA-3056-4810-A204-AF80B1CC79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  <a:prstGeom prst="rect">
            <a:avLst/>
          </a:prstGeom>
          <a:noFill/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639B9170-BB5E-4EF7-9277-FA8879A89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8D84FF6-B13F-4749-AAA6-50435640D166}" type="slidenum">
              <a:rPr lang="hu-HU" smtClean="0"/>
              <a:pPr>
                <a:spcAft>
                  <a:spcPts val="600"/>
                </a:spcAft>
              </a:pPr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8196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hu-HU" dirty="0"/>
              <a:t>Adatvédelmi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kockázatok</a:t>
            </a:r>
          </a:p>
        </p:txBody>
      </p:sp>
      <p:pic>
        <p:nvPicPr>
          <p:cNvPr id="5" name="Immagine 11">
            <a:extLst>
              <a:ext uri="{FF2B5EF4-FFF2-40B4-BE49-F238E27FC236}">
                <a16:creationId xmlns:a16="http://schemas.microsoft.com/office/drawing/2014/main" xmlns="" id="{BD0507C8-6517-4DA8-9CEC-3F3A17A911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6" r="20257" b="1"/>
          <a:stretch/>
        </p:blipFill>
        <p:spPr>
          <a:xfrm>
            <a:off x="323528" y="1166018"/>
            <a:ext cx="4038600" cy="4525963"/>
          </a:xfrm>
          <a:prstGeom prst="rect">
            <a:avLst/>
          </a:prstGeom>
          <a:noFill/>
        </p:spPr>
      </p:pic>
      <p:sp>
        <p:nvSpPr>
          <p:cNvPr id="3" name="Tartalom helye 2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1500" b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Uniós Rendelet szerint a GDPR-t közvetlenül alkalmazni kell valamennyi olyan vállalkozás esetén, mely az EU területén fejti ki tevékenységét és ez a tevékenység </a:t>
            </a:r>
            <a:r>
              <a:rPr lang="hu-HU" sz="1500" b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adatkezeléssel</a:t>
            </a:r>
            <a:r>
              <a:rPr lang="hu-HU" sz="1500" b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összefüggésben valósul meg. </a:t>
            </a:r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hu-HU" sz="1500" b="1" dirty="0">
                <a:latin typeface="Arial" panose="020B0604020202020204" pitchFamily="34" charset="0"/>
                <a:cs typeface="Arial" panose="020B0604020202020204" pitchFamily="34" charset="0"/>
              </a:rPr>
              <a:t>Adatvédelmi kockázatot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jelent bármely adat, információ kezelése, feldolgozása legyen az akár szervereken, akár laptokon vagy felhőalapú rendszerekben. Home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office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 miatt akár személyes eszközökön is.</a:t>
            </a:r>
          </a:p>
          <a:p>
            <a:pPr>
              <a:lnSpc>
                <a:spcPct val="90000"/>
              </a:lnSpc>
            </a:pP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 Még a zárt IT rendszereken is lehet rés, melyen keresztül akár a szervert, vagy a honlap működését érheti </a:t>
            </a:r>
            <a:r>
              <a:rPr lang="hu-HU" sz="1500" b="1" dirty="0">
                <a:latin typeface="Arial" panose="020B0604020202020204" pitchFamily="34" charset="0"/>
                <a:cs typeface="Arial" panose="020B0604020202020204" pitchFamily="34" charset="0"/>
              </a:rPr>
              <a:t>webes támadás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 Ez okozhat  adatszivárgást,  személyes adatok megsértését is.  </a:t>
            </a:r>
          </a:p>
          <a:p>
            <a:pPr>
              <a:lnSpc>
                <a:spcPct val="90000"/>
              </a:lnSpc>
            </a:pP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1500" b="1" dirty="0">
                <a:latin typeface="Arial" panose="020B0604020202020204" pitchFamily="34" charset="0"/>
                <a:cs typeface="Arial" panose="020B0604020202020204" pitchFamily="34" charset="0"/>
              </a:rPr>
              <a:t>adatvesztésnek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 illetve </a:t>
            </a:r>
            <a:r>
              <a:rPr lang="hu-HU" sz="1500" b="1" dirty="0">
                <a:latin typeface="Arial" panose="020B0604020202020204" pitchFamily="34" charset="0"/>
                <a:cs typeface="Arial" panose="020B0604020202020204" pitchFamily="34" charset="0"/>
              </a:rPr>
              <a:t>hálózatkiesésnek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 egyre növekvő költségei vannak, az adatvesztést növekvő bírságok is sújthatják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8D84FF6-B13F-4749-AAA6-50435640D166}" type="slidenum">
              <a:rPr lang="hu-HU" smtClean="0"/>
              <a:pPr>
                <a:spcAft>
                  <a:spcPts val="600"/>
                </a:spcAft>
              </a:pPr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1038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3E0ED1E8-5F03-4152-A261-EB8032A4C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7" y="404664"/>
            <a:ext cx="2781946" cy="720080"/>
          </a:xfrm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Adatokról néhány szó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14">
            <a:extLst>
              <a:ext uri="{FF2B5EF4-FFF2-40B4-BE49-F238E27FC236}">
                <a16:creationId xmlns:a16="http://schemas.microsoft.com/office/drawing/2014/main" xmlns="" id="{78E828CA-5355-4794-92B6-B047DA10C7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42" r="33633" b="1"/>
          <a:stretch/>
        </p:blipFill>
        <p:spPr>
          <a:xfrm>
            <a:off x="3575049" y="532247"/>
            <a:ext cx="4885384" cy="5593916"/>
          </a:xfrm>
          <a:prstGeom prst="rect">
            <a:avLst/>
          </a:prstGeom>
          <a:noFill/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CD32FFD6-FEE9-4FF2-903B-B338ADB03942}"/>
              </a:ext>
            </a:extLst>
          </p:cNvPr>
          <p:cNvSpPr txBox="1"/>
          <p:nvPr/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hu-HU" sz="1300" b="0" i="0" u="none" strike="noStrike" kern="1200" baseline="0" dirty="0">
                <a:latin typeface="Arial" panose="020B0604020202020204" pitchFamily="34" charset="0"/>
                <a:cs typeface="Arial" panose="020B0604020202020204" pitchFamily="34" charset="0"/>
              </a:rPr>
              <a:t>Egy közepes méretű vállalat Magyarországon akár </a:t>
            </a:r>
            <a:r>
              <a:rPr lang="hu-HU" sz="1300" b="1" i="0" u="none" strike="noStrike" kern="1200" baseline="0" dirty="0">
                <a:latin typeface="Arial" panose="020B0604020202020204" pitchFamily="34" charset="0"/>
                <a:cs typeface="Arial" panose="020B0604020202020204" pitchFamily="34" charset="0"/>
              </a:rPr>
              <a:t>10 GB </a:t>
            </a:r>
            <a:r>
              <a:rPr lang="hu-HU" sz="1300" b="0" i="0" u="none" strike="noStrike" kern="1200" baseline="0" dirty="0">
                <a:latin typeface="Arial" panose="020B0604020202020204" pitchFamily="34" charset="0"/>
                <a:cs typeface="Arial" panose="020B0604020202020204" pitchFamily="34" charset="0"/>
              </a:rPr>
              <a:t>adatot, információt tárol, gyűjt, </a:t>
            </a:r>
            <a:r>
              <a:rPr lang="hu-HU" sz="1300" b="0" i="0" u="none" strike="noStrike" kern="12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dolgoz</a:t>
            </a:r>
            <a:r>
              <a:rPr lang="hu-HU" sz="1300" b="0" i="0" u="none" strike="noStrike" kern="1200" baseline="0" dirty="0">
                <a:latin typeface="Arial" panose="020B0604020202020204" pitchFamily="34" charset="0"/>
                <a:cs typeface="Arial" panose="020B0604020202020204" pitchFamily="34" charset="0"/>
              </a:rPr>
              <a:t> fel, használ és kezel </a:t>
            </a:r>
            <a:r>
              <a:rPr lang="hu-HU" sz="1300" i="0" u="none" strike="noStrike" kern="12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dolgozónként</a:t>
            </a:r>
            <a:r>
              <a:rPr lang="hu-HU" sz="1300" i="0" u="none" strike="noStrike" kern="1200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hu-HU" sz="13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hu-HU" sz="1300" kern="1200" dirty="0">
                <a:latin typeface="Arial" panose="020B0604020202020204" pitchFamily="34" charset="0"/>
                <a:cs typeface="Arial" panose="020B0604020202020204" pitchFamily="34" charset="0"/>
              </a:rPr>
              <a:t>Az adatokat feloszthatjuk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hu-HU" sz="1300" b="1" kern="1200" dirty="0">
                <a:latin typeface="Arial" panose="020B0604020202020204" pitchFamily="34" charset="0"/>
                <a:cs typeface="Arial" panose="020B0604020202020204" pitchFamily="34" charset="0"/>
              </a:rPr>
              <a:t>Strukturált: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hu-HU" sz="1300" kern="1200" dirty="0">
                <a:latin typeface="Arial" panose="020B0604020202020204" pitchFamily="34" charset="0"/>
                <a:cs typeface="Arial" panose="020B0604020202020204" pitchFamily="34" charset="0"/>
              </a:rPr>
              <a:t>CRM, HR, számlák, fizetések…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hu-HU" sz="13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hu-HU" sz="1300" b="1" kern="1200" dirty="0">
                <a:latin typeface="Arial" panose="020B0604020202020204" pitchFamily="34" charset="0"/>
                <a:cs typeface="Arial" panose="020B0604020202020204" pitchFamily="34" charset="0"/>
              </a:rPr>
              <a:t>Strukturálatlanra: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hu-HU" sz="1300" kern="1200" dirty="0">
                <a:latin typeface="Arial" panose="020B0604020202020204" pitchFamily="34" charset="0"/>
                <a:cs typeface="Arial" panose="020B0604020202020204" pitchFamily="34" charset="0"/>
              </a:rPr>
              <a:t>E-mailek, file-megosztások, harmadik féllel megosztott adatok, redundáns adatok már nem használt szerveren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hu-HU" sz="13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hu-HU" sz="1300" kern="1200" dirty="0">
                <a:latin typeface="Arial" panose="020B0604020202020204" pitchFamily="34" charset="0"/>
                <a:cs typeface="Arial" panose="020B0604020202020204" pitchFamily="34" charset="0"/>
              </a:rPr>
              <a:t>Minél strukturáltabb az adat, annál nagyobb figyelem jut rá.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hu-HU" sz="13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hu-HU" sz="1300" kern="1200" dirty="0">
                <a:latin typeface="Arial" panose="020B0604020202020204" pitchFamily="34" charset="0"/>
                <a:cs typeface="Arial" panose="020B0604020202020204" pitchFamily="34" charset="0"/>
              </a:rPr>
              <a:t>A legfelkészültebb, legkörültekintőbb rendszerben  is lehetnek „maradvány kockázatok”, melyek  biztosítással  kezelhetőek. Egy jövőbeli  kiszámíthatatlan </a:t>
            </a:r>
            <a:r>
              <a:rPr lang="hu-HU" sz="1300" b="1" kern="1200" dirty="0">
                <a:latin typeface="Arial" panose="020B0604020202020204" pitchFamily="34" charset="0"/>
                <a:cs typeface="Arial" panose="020B0604020202020204" pitchFamily="34" charset="0"/>
              </a:rPr>
              <a:t>veszteséget</a:t>
            </a:r>
            <a:r>
              <a:rPr lang="hu-HU" sz="1300" kern="1200" dirty="0">
                <a:latin typeface="Arial" panose="020B0604020202020204" pitchFamily="34" charset="0"/>
                <a:cs typeface="Arial" panose="020B0604020202020204" pitchFamily="34" charset="0"/>
              </a:rPr>
              <a:t> lehet  </a:t>
            </a:r>
            <a:r>
              <a:rPr lang="hu-HU" sz="1300" b="1" kern="1200" dirty="0">
                <a:latin typeface="Arial" panose="020B0604020202020204" pitchFamily="34" charset="0"/>
                <a:cs typeface="Arial" panose="020B0604020202020204" pitchFamily="34" charset="0"/>
              </a:rPr>
              <a:t>tervezhető költséggé  </a:t>
            </a:r>
            <a:r>
              <a:rPr lang="hu-HU" sz="1300" kern="1200" dirty="0">
                <a:latin typeface="Arial" panose="020B0604020202020204" pitchFamily="34" charset="0"/>
                <a:cs typeface="Arial" panose="020B0604020202020204" pitchFamily="34" charset="0"/>
              </a:rPr>
              <a:t>alakítani.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hu-HU" sz="1300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xmlns="" id="{DF2ED95C-78DD-48DA-AF85-4FC97DF7F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8D84FF6-B13F-4749-AAA6-50435640D166}" type="slidenum">
              <a:rPr lang="hu-HU" smtClean="0"/>
              <a:pPr>
                <a:spcAft>
                  <a:spcPts val="600"/>
                </a:spcAft>
              </a:pPr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5538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xmlns="" id="{2BEF063D-5E75-48EF-B1AD-4E649D733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4FF6-B13F-4749-AAA6-50435640D166}" type="slidenum">
              <a:rPr lang="hu-HU" smtClean="0"/>
              <a:t>7</a:t>
            </a:fld>
            <a:endParaRPr lang="hu-HU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9BF656A1-51B3-424B-9822-C03257DD41C4}"/>
              </a:ext>
            </a:extLst>
          </p:cNvPr>
          <p:cNvSpPr txBox="1"/>
          <p:nvPr/>
        </p:nvSpPr>
        <p:spPr>
          <a:xfrm>
            <a:off x="539552" y="908720"/>
            <a:ext cx="777686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Cyberveszélyek</a:t>
            </a:r>
            <a:endParaRPr lang="hu-HU" sz="3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hu-H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Az előfordulások megoszlása</a:t>
            </a:r>
          </a:p>
          <a:p>
            <a:endParaRPr lang="hu-HU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hu-HU" b="1" dirty="0">
                <a:solidFill>
                  <a:srgbClr val="000000"/>
                </a:solidFill>
                <a:latin typeface="Arial" panose="020B0604020202020204" pitchFamily="34" charset="0"/>
              </a:rPr>
              <a:t>Saját károk az összes </a:t>
            </a:r>
            <a:r>
              <a:rPr lang="hu-HU" b="1" dirty="0" err="1">
                <a:solidFill>
                  <a:srgbClr val="000000"/>
                </a:solidFill>
                <a:latin typeface="Arial" panose="020B0604020202020204" pitchFamily="34" charset="0"/>
              </a:rPr>
              <a:t>cyber</a:t>
            </a:r>
            <a:r>
              <a:rPr lang="hu-HU" b="1" dirty="0">
                <a:solidFill>
                  <a:srgbClr val="000000"/>
                </a:solidFill>
                <a:latin typeface="Arial" panose="020B0604020202020204" pitchFamily="34" charset="0"/>
              </a:rPr>
              <a:t> kár 95 %-a:</a:t>
            </a:r>
          </a:p>
          <a:p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Ezek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üzemszüneti, helyreállítási, kivédési költségek, melyek oka</a:t>
            </a:r>
          </a:p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•adatlopás, adatvesztés,</a:t>
            </a:r>
          </a:p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•zsarolószoftverek, rosszindulatú vírusok,</a:t>
            </a:r>
          </a:p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hu-HU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DoS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hu-HU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Denial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of Service) szolgáltatás bénítás, stb.</a:t>
            </a:r>
          </a:p>
          <a:p>
            <a:r>
              <a:rPr lang="hu-HU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    </a:t>
            </a:r>
            <a:endParaRPr lang="hu-HU" sz="1600" b="1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hu-HU" sz="1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Másnak okozott károk, az összes </a:t>
            </a:r>
            <a:r>
              <a:rPr lang="hu-HU" sz="1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cy</a:t>
            </a:r>
            <a:r>
              <a:rPr lang="hu-HU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ber</a:t>
            </a:r>
            <a:r>
              <a:rPr lang="hu-H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kár 5 %-a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felelősségi kárigény</a:t>
            </a:r>
          </a:p>
        </p:txBody>
      </p:sp>
    </p:spTree>
    <p:extLst>
      <p:ext uri="{BB962C8B-B14F-4D97-AF65-F5344CB8AC3E}">
        <p14:creationId xmlns:p14="http://schemas.microsoft.com/office/powerpoint/2010/main" val="629507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12589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hu-HU" sz="4400" b="1" dirty="0">
                <a:latin typeface="Arial" panose="020B0604020202020204" pitchFamily="34" charset="0"/>
                <a:cs typeface="Arial" panose="020B0604020202020204" pitchFamily="34" charset="0"/>
              </a:rPr>
              <a:t>Informatikai adatbiztonság:</a:t>
            </a:r>
            <a:r>
              <a:rPr lang="hu-HU" sz="4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4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Candara" panose="020E0502030303020204" pitchFamily="34" charset="0"/>
              </a:rPr>
              <a:t> </a:t>
            </a:r>
          </a:p>
          <a:p>
            <a:r>
              <a:rPr lang="hu-HU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PRIVACY BY DESIGN </a:t>
            </a:r>
          </a:p>
          <a:p>
            <a:r>
              <a:rPr lang="hu-HU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Adatkezelőként a tevékenységet úgy kell </a:t>
            </a:r>
            <a:r>
              <a:rPr lang="hu-HU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tervezni</a:t>
            </a:r>
            <a:r>
              <a:rPr lang="hu-HU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hogy az adatvédelem és azok követelményei már </a:t>
            </a:r>
            <a:r>
              <a:rPr lang="hu-HU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kezdetektől meglegyenek</a:t>
            </a:r>
            <a:r>
              <a:rPr lang="hu-HU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hu-H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PRIVACY BY DEFAULT </a:t>
            </a:r>
          </a:p>
          <a:p>
            <a:r>
              <a:rPr lang="hu-HU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Adatkezelőként a tevékenységet úgy kell </a:t>
            </a:r>
            <a:r>
              <a:rPr lang="hu-HU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működtetni</a:t>
            </a:r>
            <a:r>
              <a:rPr lang="hu-HU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hogy az adatvédelem és azok követelményei alapértelmezett funkcióként  </a:t>
            </a:r>
            <a:r>
              <a:rPr lang="hu-HU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folyamatosan</a:t>
            </a:r>
            <a:r>
              <a:rPr lang="hu-HU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vegyenek részt a rendszerek és folyamatok életciklusaiban. </a:t>
            </a:r>
          </a:p>
          <a:p>
            <a:pPr marL="0" indent="0">
              <a:buNone/>
            </a:pPr>
            <a:endParaRPr lang="hu-HU" sz="1800" b="0" i="0" u="none" strike="noStrike" baseline="0" dirty="0">
              <a:latin typeface="Candara" panose="020E0502030303020204" pitchFamily="34" charset="0"/>
            </a:endParaRPr>
          </a:p>
          <a:p>
            <a:pPr marL="400050" lvl="1" indent="0">
              <a:buNone/>
            </a:pPr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Mi szükséges a GDPR és/vagy </a:t>
            </a:r>
            <a:r>
              <a:rPr lang="hu-H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Cyber</a:t>
            </a:r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 biztosításhoz?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00050" lvl="1" indent="0">
              <a:buNone/>
            </a:pPr>
            <a:endParaRPr lang="hu-HU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r>
              <a:rPr lang="hu-HU" sz="2000" dirty="0"/>
              <a:t>A biztosítók előírnak megfelelőségi kritériumokat, melyek feltételei a biztosításnak. A megfelelőség ellenére fennáll a veszély.</a:t>
            </a:r>
          </a:p>
          <a:p>
            <a:pPr marL="0" indent="0">
              <a:buNone/>
            </a:pPr>
            <a:endParaRPr lang="hu-HU" sz="2800" dirty="0"/>
          </a:p>
          <a:p>
            <a:endParaRPr lang="hu-HU" sz="2800" dirty="0"/>
          </a:p>
          <a:p>
            <a:endParaRPr lang="hu-HU" sz="2800" dirty="0"/>
          </a:p>
          <a:p>
            <a:endParaRPr lang="hu-HU" sz="2800" dirty="0"/>
          </a:p>
          <a:p>
            <a:endParaRPr lang="hu-HU" sz="2800" dirty="0"/>
          </a:p>
          <a:p>
            <a:endParaRPr lang="hu-HU" sz="2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4FF6-B13F-4749-AAA6-50435640D166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2388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xmlns="" id="{19883F5F-1CE0-408B-BD50-A0D5910B2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4FF6-B13F-4749-AAA6-50435640D166}" type="slidenum">
              <a:rPr lang="hu-HU" smtClean="0"/>
              <a:t>9</a:t>
            </a:fld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9E196402-F225-4AD1-8D5F-AAB0A8CE0E10}"/>
              </a:ext>
            </a:extLst>
          </p:cNvPr>
          <p:cNvSpPr txBox="1"/>
          <p:nvPr/>
        </p:nvSpPr>
        <p:spPr>
          <a:xfrm>
            <a:off x="827584" y="764704"/>
            <a:ext cx="7524836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Mit térít a GDPR biztosítás?</a:t>
            </a:r>
          </a:p>
          <a:p>
            <a:pPr algn="l"/>
            <a:endParaRPr lang="hu-HU" sz="16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hu-H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KÁRTÉRÍTÉS és jogvédelem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: magánszemélyek és vállalatok adataival való visszaélés, pénzügyi veszteség az alábbiak szerint:</a:t>
            </a:r>
          </a:p>
          <a:p>
            <a:endParaRPr lang="hu-H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Adatfelelősséggel kapcsolatos</a:t>
            </a:r>
            <a:r>
              <a:rPr lang="hu-HU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fedezi az adatvédelmi jogszabályok megsértésével (valamely cselekmény, </a:t>
            </a:r>
            <a:r>
              <a:rPr lang="hu-HU" sz="1800" dirty="0" err="1">
                <a:latin typeface="Arial" panose="020B0604020202020204" pitchFamily="34" charset="0"/>
                <a:cs typeface="Arial" panose="020B0604020202020204" pitchFamily="34" charset="0"/>
              </a:rPr>
              <a:t>tévedés,mulasztás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), vagy valamely titoktartási kötelezettség megszegése miatt</a:t>
            </a:r>
          </a:p>
          <a:p>
            <a:r>
              <a:rPr lang="hu-H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Outsourcing</a:t>
            </a:r>
            <a: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 kiszervezett tevékenységben történő adatvédelmi incidens miatt</a:t>
            </a:r>
          </a:p>
          <a:p>
            <a: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Hálózatbiztonsággal kapcsolatos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• a cég rendszerét támadás éri, a tárolt adatainak vírussal történő megfertőzése (módosító szoftver, kód, egyéb); </a:t>
            </a:r>
          </a:p>
          <a:p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• a biztosított valamely olyan hibája vagy mulasztása, amelynek következtében illetéktelenek is hozzáférhetnek harmadik személyek adataihoz; </a:t>
            </a:r>
          </a:p>
          <a:p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• hálózati-hozzáférési kód társaságtól történő eltulajdonítása; </a:t>
            </a:r>
          </a:p>
          <a:p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• személyes adatokat tartalmazó hardware eltulajdonítása; </a:t>
            </a:r>
          </a:p>
          <a:p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• valamely adatnak alkalmazott által történő jogosulatlan nyilvánosságra hozatala. </a:t>
            </a:r>
          </a:p>
          <a:p>
            <a:endParaRPr lang="hu-HU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hu-HU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hu-HU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799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Egyéni 1. séma">
      <a:dk1>
        <a:sysClr val="windowText" lastClr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ivat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2219</TotalTime>
  <Words>997</Words>
  <Application>Microsoft Office PowerPoint</Application>
  <PresentationFormat>Diavetítés a képernyőre (4:3 oldalarány)</PresentationFormat>
  <Paragraphs>150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6" baseType="lpstr">
      <vt:lpstr>Arial</vt:lpstr>
      <vt:lpstr>Calibri</vt:lpstr>
      <vt:lpstr>Cambria</vt:lpstr>
      <vt:lpstr>Candara</vt:lpstr>
      <vt:lpstr>Gill Sans MT</vt:lpstr>
      <vt:lpstr>Helvetica</vt:lpstr>
      <vt:lpstr>Verdana</vt:lpstr>
      <vt:lpstr>Wingdings 2</vt:lpstr>
      <vt:lpstr>Office-téma</vt:lpstr>
      <vt:lpstr>GDPR </vt:lpstr>
      <vt:lpstr>GDPR</vt:lpstr>
      <vt:lpstr>Adatok találhatóak</vt:lpstr>
      <vt:lpstr>Mit hozott a GDPR?</vt:lpstr>
      <vt:lpstr>Adatvédelmi kockázatok</vt:lpstr>
      <vt:lpstr>Adatokról néhány szó</vt:lpstr>
      <vt:lpstr>PowerPoint bemutató</vt:lpstr>
      <vt:lpstr>Informatikai adatbiztonság:  </vt:lpstr>
      <vt:lpstr>PowerPoint bemutató</vt:lpstr>
      <vt:lpstr>PowerPoint bemutató</vt:lpstr>
      <vt:lpstr>Mit térít még a GDPR biztosítás?</vt:lpstr>
      <vt:lpstr>GDPR biztosításon túli cyber biztosítás Adatszivárgás/adatvesztés </vt:lpstr>
      <vt:lpstr>PowerPoint bemutató</vt:lpstr>
      <vt:lpstr>Továbbá</vt:lpstr>
      <vt:lpstr>További kiegészítő opciók</vt:lpstr>
      <vt:lpstr>Piaci áttekintés</vt:lpstr>
      <vt:lpstr>Pászka Zsuzsa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 biztosítás</dc:title>
  <dc:creator>zsuzsa.paszka</dc:creator>
  <cp:lastModifiedBy>Csaba</cp:lastModifiedBy>
  <cp:revision>82</cp:revision>
  <dcterms:created xsi:type="dcterms:W3CDTF">2017-10-13T08:53:06Z</dcterms:created>
  <dcterms:modified xsi:type="dcterms:W3CDTF">2022-04-13T09:50:19Z</dcterms:modified>
</cp:coreProperties>
</file>