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96" r:id="rId2"/>
    <p:sldId id="295" r:id="rId3"/>
    <p:sldId id="297" r:id="rId4"/>
    <p:sldId id="299" r:id="rId5"/>
    <p:sldId id="300" r:id="rId6"/>
    <p:sldId id="298" r:id="rId7"/>
    <p:sldId id="301" r:id="rId8"/>
    <p:sldId id="302" r:id="rId9"/>
    <p:sldId id="303" r:id="rId10"/>
    <p:sldId id="304" r:id="rId11"/>
    <p:sldId id="305" r:id="rId12"/>
    <p:sldId id="306" r:id="rId13"/>
    <p:sldId id="307" r:id="rId14"/>
    <p:sldId id="308" r:id="rId15"/>
    <p:sldId id="309" r:id="rId16"/>
    <p:sldId id="310" r:id="rId17"/>
  </p:sldIdLst>
  <p:sldSz cx="9144000" cy="6858000" type="screen4x3"/>
  <p:notesSz cx="6735763" cy="9866313"/>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6" autoAdjust="0"/>
  </p:normalViewPr>
  <p:slideViewPr>
    <p:cSldViewPr>
      <p:cViewPr varScale="1">
        <p:scale>
          <a:sx n="67" d="100"/>
          <a:sy n="67" d="100"/>
        </p:scale>
        <p:origin x="14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0B3AA70A-D049-4CB8-AE93-8DF3E68A5FEF}" type="datetimeFigureOut">
              <a:rPr lang="hu-HU" smtClean="0"/>
              <a:t>2022. 05. 04.</a:t>
            </a:fld>
            <a:endParaRPr lang="hu-HU"/>
          </a:p>
        </p:txBody>
      </p:sp>
      <p:sp>
        <p:nvSpPr>
          <p:cNvPr id="4" name="Élőláb helye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3625F801-88B3-4AD9-9A53-8D020972C3A5}" type="slidenum">
              <a:rPr lang="hu-HU" smtClean="0"/>
              <a:t>‹#›</a:t>
            </a:fld>
            <a:endParaRPr lang="hu-HU"/>
          </a:p>
        </p:txBody>
      </p:sp>
    </p:spTree>
    <p:extLst>
      <p:ext uri="{BB962C8B-B14F-4D97-AF65-F5344CB8AC3E}">
        <p14:creationId xmlns:p14="http://schemas.microsoft.com/office/powerpoint/2010/main" val="3842290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7AE4EC4-68F5-4A6B-B5C3-4F30B1F9AD57}" type="datetimeFigureOut">
              <a:rPr lang="hu-HU" smtClean="0"/>
              <a:t>2022. 05. 04.</a:t>
            </a:fld>
            <a:endParaRPr lang="hu-HU"/>
          </a:p>
        </p:txBody>
      </p:sp>
      <p:sp>
        <p:nvSpPr>
          <p:cNvPr id="4" name="Diakép helye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C4D2D1A-DD91-4580-9582-A1A691A9798B}" type="slidenum">
              <a:rPr lang="hu-HU" smtClean="0"/>
              <a:t>‹#›</a:t>
            </a:fld>
            <a:endParaRPr lang="hu-HU"/>
          </a:p>
        </p:txBody>
      </p:sp>
    </p:spTree>
    <p:extLst>
      <p:ext uri="{BB962C8B-B14F-4D97-AF65-F5344CB8AC3E}">
        <p14:creationId xmlns:p14="http://schemas.microsoft.com/office/powerpoint/2010/main" val="214586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endParaRPr lang="hu-HU" dirty="0">
              <a:solidFill>
                <a:schemeClr val="tx1"/>
              </a:solidFill>
              <a:latin typeface="Garamond" panose="02020404030301010803" pitchFamily="18" charset="0"/>
            </a:endParaRPr>
          </a:p>
        </p:txBody>
      </p:sp>
      <p:sp>
        <p:nvSpPr>
          <p:cNvPr id="4" name="Dia számának helye 3"/>
          <p:cNvSpPr>
            <a:spLocks noGrp="1"/>
          </p:cNvSpPr>
          <p:nvPr>
            <p:ph type="sldNum" sz="quarter" idx="10"/>
          </p:nvPr>
        </p:nvSpPr>
        <p:spPr/>
        <p:txBody>
          <a:bodyPr/>
          <a:lstStyle/>
          <a:p>
            <a:fld id="{6C4D2D1A-DD91-4580-9582-A1A691A9798B}" type="slidenum">
              <a:rPr lang="hu-HU" smtClean="0"/>
              <a:t>2</a:t>
            </a:fld>
            <a:endParaRPr lang="hu-HU"/>
          </a:p>
        </p:txBody>
      </p:sp>
    </p:spTree>
    <p:extLst>
      <p:ext uri="{BB962C8B-B14F-4D97-AF65-F5344CB8AC3E}">
        <p14:creationId xmlns:p14="http://schemas.microsoft.com/office/powerpoint/2010/main" val="192564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6C4D2D1A-DD91-4580-9582-A1A691A9798B}" type="slidenum">
              <a:rPr lang="hu-HU" smtClean="0"/>
              <a:t>15</a:t>
            </a:fld>
            <a:endParaRPr lang="hu-HU"/>
          </a:p>
        </p:txBody>
      </p:sp>
    </p:spTree>
    <p:extLst>
      <p:ext uri="{BB962C8B-B14F-4D97-AF65-F5344CB8AC3E}">
        <p14:creationId xmlns:p14="http://schemas.microsoft.com/office/powerpoint/2010/main" val="3624061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 két sor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334800" y="1860419"/>
            <a:ext cx="8405100" cy="1801791"/>
          </a:xfrm>
          <a:prstGeom prst="rect">
            <a:avLst/>
          </a:prstGeom>
        </p:spPr>
        <p:txBody>
          <a:bodyPr anchor="b"/>
          <a:lstStyle>
            <a:lvl1pPr algn="ctr">
              <a:defRPr sz="4500" cap="all" baseline="0">
                <a:solidFill>
                  <a:schemeClr val="tx1"/>
                </a:solidFill>
                <a:latin typeface="Garamond" pitchFamily="18" charset="0"/>
              </a:defRPr>
            </a:lvl1pPr>
          </a:lstStyle>
          <a:p>
            <a:r>
              <a:rPr lang="hu-HU" dirty="0"/>
              <a:t>cím szerkesztése</a:t>
            </a:r>
            <a:br>
              <a:rPr lang="hu-HU" dirty="0"/>
            </a:br>
            <a:r>
              <a:rPr lang="hu-HU" dirty="0"/>
              <a:t>3 soros</a:t>
            </a:r>
            <a:br>
              <a:rPr lang="hu-HU" dirty="0"/>
            </a:br>
            <a:r>
              <a:rPr lang="hu-HU" dirty="0"/>
              <a:t>elrendezés</a:t>
            </a:r>
          </a:p>
        </p:txBody>
      </p:sp>
      <p:sp>
        <p:nvSpPr>
          <p:cNvPr id="25" name="Szöveg helye 24"/>
          <p:cNvSpPr>
            <a:spLocks noGrp="1"/>
          </p:cNvSpPr>
          <p:nvPr>
            <p:ph type="body" sz="quarter" idx="15" hasCustomPrompt="1"/>
          </p:nvPr>
        </p:nvSpPr>
        <p:spPr>
          <a:xfrm>
            <a:off x="334800" y="5116601"/>
            <a:ext cx="8405100" cy="344487"/>
          </a:xfrm>
          <a:prstGeom prst="rect">
            <a:avLst/>
          </a:prstGeom>
        </p:spPr>
        <p:txBody>
          <a:bodyPr>
            <a:noAutofit/>
          </a:bodyPr>
          <a:lstStyle>
            <a:lvl1pPr marL="0" indent="0" algn="ctr">
              <a:buNone/>
              <a:defRPr sz="2000">
                <a:solidFill>
                  <a:schemeClr val="bg1"/>
                </a:solidFill>
              </a:defRPr>
            </a:lvl1pPr>
          </a:lstStyle>
          <a:p>
            <a:pPr lvl="0"/>
            <a:r>
              <a:rPr lang="hu-HU" dirty="0"/>
              <a:t>Helyszín – Dátum szerkesztése</a:t>
            </a:r>
          </a:p>
        </p:txBody>
      </p:sp>
      <p:pic>
        <p:nvPicPr>
          <p:cNvPr id="10" name="Picture 9" descr="NKFIH-logo-feh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0669" y="5227486"/>
            <a:ext cx="1631166" cy="1163413"/>
          </a:xfrm>
          <a:prstGeom prst="rect">
            <a:avLst/>
          </a:prstGeom>
        </p:spPr>
      </p:pic>
    </p:spTree>
    <p:extLst>
      <p:ext uri="{BB962C8B-B14F-4D97-AF65-F5344CB8AC3E}">
        <p14:creationId xmlns:p14="http://schemas.microsoft.com/office/powerpoint/2010/main" val="22418062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1945629" y="365129"/>
            <a:ext cx="6848561" cy="508811"/>
          </a:xfrm>
          <a:prstGeom prst="rect">
            <a:avLst/>
          </a:prstGeom>
        </p:spPr>
        <p:txBody>
          <a:bodyPr>
            <a:normAutofit/>
          </a:bodyPr>
          <a:lstStyle>
            <a:lvl1pPr>
              <a:defRPr sz="3000" b="1" cap="all">
                <a:solidFill>
                  <a:srgbClr val="51A200"/>
                </a:solidFill>
                <a:latin typeface="Garamond" pitchFamily="18" charset="0"/>
              </a:defRPr>
            </a:lvl1pPr>
          </a:lstStyle>
          <a:p>
            <a:r>
              <a:rPr lang="hu-HU" dirty="0"/>
              <a:t>MINTACÍM SZERKESZTÉSE</a:t>
            </a:r>
          </a:p>
        </p:txBody>
      </p:sp>
      <p:sp>
        <p:nvSpPr>
          <p:cNvPr id="3" name="Tartalom helye 2"/>
          <p:cNvSpPr>
            <a:spLocks noGrp="1"/>
          </p:cNvSpPr>
          <p:nvPr>
            <p:ph idx="1"/>
          </p:nvPr>
        </p:nvSpPr>
        <p:spPr>
          <a:xfrm>
            <a:off x="332274" y="1079581"/>
            <a:ext cx="8476683" cy="4837028"/>
          </a:xfrm>
          <a:prstGeom prst="rect">
            <a:avLst/>
          </a:prstGeom>
        </p:spPr>
        <p:txBody>
          <a:bodyPr/>
          <a:lstStyle>
            <a:lvl1pPr>
              <a:buClr>
                <a:srgbClr val="72B240"/>
              </a:buClr>
              <a:defRPr>
                <a:latin typeface="Garamond" pitchFamily="18" charset="0"/>
              </a:defRPr>
            </a:lvl1pPr>
            <a:lvl2pPr>
              <a:buClr>
                <a:srgbClr val="72B240"/>
              </a:buClr>
              <a:defRPr>
                <a:latin typeface="Garamond" pitchFamily="18" charset="0"/>
              </a:defRPr>
            </a:lvl2pPr>
            <a:lvl3pPr>
              <a:buClr>
                <a:srgbClr val="72B240"/>
              </a:buClr>
              <a:defRPr>
                <a:latin typeface="Garamond" pitchFamily="18" charset="0"/>
              </a:defRPr>
            </a:lvl3pPr>
            <a:lvl4pPr>
              <a:buClr>
                <a:srgbClr val="72B240"/>
              </a:buClr>
              <a:defRPr>
                <a:latin typeface="Garamond" pitchFamily="18" charset="0"/>
              </a:defRPr>
            </a:lvl4pPr>
            <a:lvl5pPr>
              <a:buClr>
                <a:srgbClr val="72B240"/>
              </a:buClr>
              <a:defRPr>
                <a:latin typeface="Garamond" pitchFamily="18"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6" name="Dia számának helye 5"/>
          <p:cNvSpPr>
            <a:spLocks noGrp="1"/>
          </p:cNvSpPr>
          <p:nvPr>
            <p:ph type="sldNum" sz="quarter" idx="12"/>
          </p:nvPr>
        </p:nvSpPr>
        <p:spPr>
          <a:xfrm>
            <a:off x="6457950" y="6356357"/>
            <a:ext cx="2351007" cy="365125"/>
          </a:xfrm>
          <a:prstGeom prst="rect">
            <a:avLst/>
          </a:prstGeom>
        </p:spPr>
        <p:txBody>
          <a:bodyPr/>
          <a:lstStyle>
            <a:lvl1pPr algn="r">
              <a:defRPr/>
            </a:lvl1pPr>
          </a:lstStyle>
          <a:p>
            <a:fld id="{BB62DEA1-B837-1A4C-9683-B98153B49C9F}" type="slidenum">
              <a:rPr lang="hu-HU" smtClean="0">
                <a:solidFill>
                  <a:prstClr val="black">
                    <a:tint val="75000"/>
                  </a:prstClr>
                </a:solidFill>
              </a:rPr>
              <a:pPr/>
              <a:t>‹#›</a:t>
            </a:fld>
            <a:endParaRPr lang="hu-HU" dirty="0">
              <a:solidFill>
                <a:prstClr val="black">
                  <a:tint val="75000"/>
                </a:prstClr>
              </a:solidFill>
            </a:endParaRPr>
          </a:p>
        </p:txBody>
      </p:sp>
    </p:spTree>
    <p:extLst>
      <p:ext uri="{BB962C8B-B14F-4D97-AF65-F5344CB8AC3E}">
        <p14:creationId xmlns:p14="http://schemas.microsoft.com/office/powerpoint/2010/main" val="671107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CF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06170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nkfih.gov.h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http://www.palyazat.gov.h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marL="0" indent="0" algn="ctr">
              <a:buNone/>
            </a:pPr>
            <a:endParaRPr lang="hu-HU" b="1" dirty="0"/>
          </a:p>
          <a:p>
            <a:pPr marL="0" indent="0" algn="ctr">
              <a:buNone/>
            </a:pPr>
            <a:r>
              <a:rPr lang="hu-HU" b="1" dirty="0"/>
              <a:t>SZELLEMI ALKOTÁSOK HAZAI ÉS NEMZETKÖZI SZELLEMITULAJDON-VÉDELMÉT SZOLGÁLÓ TEVÉKENYSÉGEK TÁMOGATÁSA AZ ALKOTÁSOK HASZNOSULÁSÁNAK ELŐMOZDÍTÁSA ÉRDEKÉBEN</a:t>
            </a:r>
          </a:p>
          <a:p>
            <a:pPr marL="0" indent="0" algn="ctr">
              <a:buNone/>
            </a:pPr>
            <a:r>
              <a:rPr lang="hu-HU" dirty="0"/>
              <a:t>Pályázatok:</a:t>
            </a:r>
          </a:p>
          <a:p>
            <a:pPr marL="0" indent="0" algn="ctr">
              <a:buNone/>
            </a:pPr>
            <a:r>
              <a:rPr lang="hu-HU" dirty="0"/>
              <a:t>2020-1.1.3-IPARJOG</a:t>
            </a:r>
          </a:p>
          <a:p>
            <a:pPr marL="0" indent="0" algn="ctr">
              <a:buNone/>
            </a:pPr>
            <a:r>
              <a:rPr lang="hu-HU" dirty="0"/>
              <a:t>2021-1.1.1-IPARJOG</a:t>
            </a:r>
            <a:endParaRPr lang="hu-HU" b="1" dirty="0"/>
          </a:p>
          <a:p>
            <a:pPr marL="0" indent="0" algn="ctr">
              <a:buNone/>
            </a:pPr>
            <a:endParaRPr lang="hu-HU" b="1" dirty="0"/>
          </a:p>
          <a:p>
            <a:pPr marL="0" indent="0" algn="ctr">
              <a:buNone/>
            </a:pPr>
            <a:endParaRPr lang="hu-HU" b="1" dirty="0"/>
          </a:p>
          <a:p>
            <a:pPr marL="0" indent="0" algn="ctr">
              <a:buNone/>
            </a:pPr>
            <a:endParaRPr lang="hu-HU" b="1" dirty="0"/>
          </a:p>
          <a:p>
            <a:pPr marL="0" indent="0" algn="ctr">
              <a:buNone/>
            </a:pPr>
            <a:endParaRPr lang="hu-HU" dirty="0"/>
          </a:p>
        </p:txBody>
      </p:sp>
      <p:sp>
        <p:nvSpPr>
          <p:cNvPr id="4" name="Dia számának helye 3"/>
          <p:cNvSpPr>
            <a:spLocks noGrp="1"/>
          </p:cNvSpPr>
          <p:nvPr>
            <p:ph type="sldNum" sz="quarter" idx="12"/>
          </p:nvPr>
        </p:nvSpPr>
        <p:spPr/>
        <p:txBody>
          <a:bodyPr/>
          <a:lstStyle/>
          <a:p>
            <a:fld id="{BB62DEA1-B837-1A4C-9683-B98153B49C9F}" type="slidenum">
              <a:rPr lang="hu-HU" smtClean="0">
                <a:solidFill>
                  <a:prstClr val="black">
                    <a:tint val="75000"/>
                  </a:prstClr>
                </a:solidFill>
              </a:rPr>
              <a:pPr/>
              <a:t>1</a:t>
            </a:fld>
            <a:endParaRPr lang="hu-HU" dirty="0">
              <a:solidFill>
                <a:prstClr val="black">
                  <a:tint val="75000"/>
                </a:prstClr>
              </a:solidFill>
            </a:endParaRPr>
          </a:p>
        </p:txBody>
      </p:sp>
      <p:sp>
        <p:nvSpPr>
          <p:cNvPr id="5" name="Cím 1"/>
          <p:cNvSpPr>
            <a:spLocks noGrp="1"/>
          </p:cNvSpPr>
          <p:nvPr>
            <p:ph type="title"/>
          </p:nvPr>
        </p:nvSpPr>
        <p:spPr>
          <a:xfrm>
            <a:off x="1945629" y="365129"/>
            <a:ext cx="6848561" cy="508811"/>
          </a:xfrm>
        </p:spPr>
        <p:txBody>
          <a:bodyPr>
            <a:normAutofit fontScale="90000"/>
          </a:bodyPr>
          <a:lstStyle/>
          <a:p>
            <a:r>
              <a:rPr lang="hu-HU" dirty="0"/>
              <a:t>Hazai költségvetési források</a:t>
            </a:r>
          </a:p>
        </p:txBody>
      </p:sp>
    </p:spTree>
    <p:extLst>
      <p:ext uri="{BB962C8B-B14F-4D97-AF65-F5344CB8AC3E}">
        <p14:creationId xmlns:p14="http://schemas.microsoft.com/office/powerpoint/2010/main" val="143589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TÁMOGATHATÓ TEVÉKENYSÉGEK</a:t>
            </a:r>
          </a:p>
        </p:txBody>
      </p:sp>
      <p:sp>
        <p:nvSpPr>
          <p:cNvPr id="3" name="Tartalom helye 2"/>
          <p:cNvSpPr>
            <a:spLocks noGrp="1"/>
          </p:cNvSpPr>
          <p:nvPr>
            <p:ph idx="1"/>
          </p:nvPr>
        </p:nvSpPr>
        <p:spPr>
          <a:xfrm>
            <a:off x="332274" y="873940"/>
            <a:ext cx="8476683" cy="5291364"/>
          </a:xfrm>
        </p:spPr>
        <p:txBody>
          <a:bodyPr/>
          <a:lstStyle/>
          <a:p>
            <a:pPr algn="just"/>
            <a:r>
              <a:rPr lang="hu-HU" sz="2400" dirty="0"/>
              <a:t>V. Hazai védjegy bejelentés</a:t>
            </a:r>
          </a:p>
          <a:p>
            <a:pPr marL="0" indent="0" algn="just">
              <a:buNone/>
            </a:pPr>
            <a:r>
              <a:rPr lang="hu-HU" sz="1400" dirty="0"/>
              <a:t>JOGOSULTSÁGI FELTÉTELEK:</a:t>
            </a:r>
          </a:p>
          <a:p>
            <a:pPr lvl="1" algn="just"/>
            <a:r>
              <a:rPr lang="hu-HU" sz="1400" dirty="0"/>
              <a:t>a támogatást igénylő a védjegy jogosultja, </a:t>
            </a:r>
          </a:p>
          <a:p>
            <a:pPr lvl="1" algn="just"/>
            <a:r>
              <a:rPr lang="hu-HU" sz="1400" dirty="0"/>
              <a:t>a védjegy lajstromozása megtörtént, </a:t>
            </a:r>
          </a:p>
          <a:p>
            <a:pPr lvl="1" algn="just"/>
            <a:r>
              <a:rPr lang="hu-HU" sz="1400" dirty="0"/>
              <a:t>a lajstromozó határozat kelte legfeljebb 12 hónappal korábbi, mint a támogatási kérelem benyújtásának napja.</a:t>
            </a:r>
          </a:p>
          <a:p>
            <a:pPr marL="0" lvl="1" indent="0" algn="just">
              <a:spcBef>
                <a:spcPts val="1000"/>
              </a:spcBef>
              <a:buNone/>
            </a:pPr>
            <a:r>
              <a:rPr lang="hu-HU" sz="1400" dirty="0"/>
              <a:t>TÁMOGATHATÓ KÖLTSÉG:</a:t>
            </a:r>
          </a:p>
          <a:p>
            <a:pPr lvl="1" algn="just"/>
            <a:r>
              <a:rPr lang="hu-HU" sz="1400" dirty="0"/>
              <a:t>szabadalmi ügyvivői vagy ügyvédi szolgáltatás költsége (52. Igénybe vett szolgáltatások),</a:t>
            </a:r>
          </a:p>
          <a:p>
            <a:pPr lvl="1" algn="just"/>
            <a:r>
              <a:rPr lang="hu-HU" sz="1400" dirty="0"/>
              <a:t>hazai védjegybejelentés díja (53. Egyéb szolgáltatások).</a:t>
            </a:r>
          </a:p>
          <a:p>
            <a:pPr marL="0" indent="0" algn="just">
              <a:buNone/>
            </a:pPr>
            <a:r>
              <a:rPr lang="hu-HU" sz="1400" dirty="0"/>
              <a:t>A TÁMOGATÁS ÖSSZEGE: </a:t>
            </a:r>
          </a:p>
          <a:p>
            <a:pPr lvl="1" algn="just"/>
            <a:r>
              <a:rPr lang="hu-HU" sz="1400" dirty="0"/>
              <a:t>100 000 Ft (a  2020-1.1.3-IPARJOG felhívásnál </a:t>
            </a:r>
            <a:r>
              <a:rPr lang="hu-HU" sz="1400" b="1" dirty="0"/>
              <a:t>átalány elszámolás </a:t>
            </a:r>
            <a:r>
              <a:rPr lang="hu-HU" sz="1400" dirty="0"/>
              <a:t>és pontosan ennyi).</a:t>
            </a:r>
          </a:p>
          <a:p>
            <a:pPr marL="0" lvl="1" indent="0" algn="just">
              <a:spcBef>
                <a:spcPts val="1000"/>
              </a:spcBef>
              <a:buNone/>
            </a:pPr>
            <a:r>
              <a:rPr lang="hu-HU" sz="1400" dirty="0"/>
              <a:t>CSATOLANDÓ MELLÉKLETEK:</a:t>
            </a:r>
          </a:p>
          <a:p>
            <a:pPr lvl="1" algn="just"/>
            <a:r>
              <a:rPr lang="hu-HU" sz="1400" dirty="0"/>
              <a:t>Lajstromozó határozat. </a:t>
            </a:r>
          </a:p>
        </p:txBody>
      </p:sp>
      <p:sp>
        <p:nvSpPr>
          <p:cNvPr id="4" name="Dia számának helye 3"/>
          <p:cNvSpPr>
            <a:spLocks noGrp="1"/>
          </p:cNvSpPr>
          <p:nvPr>
            <p:ph type="sldNum" sz="quarter" idx="12"/>
          </p:nvPr>
        </p:nvSpPr>
        <p:spPr/>
        <p:txBody>
          <a:bodyPr/>
          <a:lstStyle/>
          <a:p>
            <a:fld id="{BB62DEA1-B837-1A4C-9683-B98153B49C9F}" type="slidenum">
              <a:rPr lang="hu-HU" smtClean="0">
                <a:solidFill>
                  <a:prstClr val="black">
                    <a:tint val="75000"/>
                  </a:prstClr>
                </a:solidFill>
              </a:rPr>
              <a:pPr/>
              <a:t>10</a:t>
            </a:fld>
            <a:endParaRPr lang="hu-HU" dirty="0">
              <a:solidFill>
                <a:prstClr val="black">
                  <a:tint val="75000"/>
                </a:prstClr>
              </a:solidFill>
            </a:endParaRPr>
          </a:p>
        </p:txBody>
      </p:sp>
    </p:spTree>
    <p:extLst>
      <p:ext uri="{BB962C8B-B14F-4D97-AF65-F5344CB8AC3E}">
        <p14:creationId xmlns:p14="http://schemas.microsoft.com/office/powerpoint/2010/main" val="14457393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TÁMOGATHATÓ TEVÉKENYSÉGEK</a:t>
            </a:r>
          </a:p>
        </p:txBody>
      </p:sp>
      <p:sp>
        <p:nvSpPr>
          <p:cNvPr id="3" name="Tartalom helye 2"/>
          <p:cNvSpPr>
            <a:spLocks noGrp="1"/>
          </p:cNvSpPr>
          <p:nvPr>
            <p:ph idx="1"/>
          </p:nvPr>
        </p:nvSpPr>
        <p:spPr>
          <a:xfrm>
            <a:off x="332274" y="873940"/>
            <a:ext cx="8476683" cy="5291364"/>
          </a:xfrm>
        </p:spPr>
        <p:txBody>
          <a:bodyPr/>
          <a:lstStyle/>
          <a:p>
            <a:pPr algn="just"/>
            <a:r>
              <a:rPr lang="hu-HU" sz="2400" dirty="0"/>
              <a:t>VI. Európai uniós védjegy bejelentés</a:t>
            </a:r>
          </a:p>
          <a:p>
            <a:pPr marL="0" indent="0" algn="just">
              <a:buNone/>
            </a:pPr>
            <a:r>
              <a:rPr lang="hu-HU" sz="1400" dirty="0"/>
              <a:t>JOGOSULTSÁGI FELTÉTELEK:</a:t>
            </a:r>
          </a:p>
          <a:p>
            <a:pPr lvl="1" algn="just"/>
            <a:r>
              <a:rPr lang="hu-HU" sz="1400" dirty="0"/>
              <a:t>a támogatást igénylő az európai uniós védjegy jogosultja, </a:t>
            </a:r>
          </a:p>
          <a:p>
            <a:pPr lvl="1" algn="just"/>
            <a:r>
              <a:rPr lang="hu-HU" sz="1400" dirty="0"/>
              <a:t>az európai uniós védjegy magyar elsőbbséggel rendelkezik, </a:t>
            </a:r>
          </a:p>
          <a:p>
            <a:pPr lvl="1" algn="just"/>
            <a:r>
              <a:rPr lang="hu-HU" sz="1400" dirty="0"/>
              <a:t>az európai uniós védjegy lajstromozása megtörtént, </a:t>
            </a:r>
          </a:p>
          <a:p>
            <a:pPr lvl="1" algn="just"/>
            <a:r>
              <a:rPr lang="hu-HU" sz="1400" dirty="0"/>
              <a:t>a lajstromozó döntés kelte legfeljebb 12 hónappal korábbi, mint a támogatási kérelem benyújtásának napja.</a:t>
            </a:r>
          </a:p>
          <a:p>
            <a:pPr marL="0" lvl="1" indent="0" algn="just">
              <a:spcBef>
                <a:spcPts val="1000"/>
              </a:spcBef>
              <a:buNone/>
            </a:pPr>
            <a:r>
              <a:rPr lang="hu-HU" sz="1400" dirty="0"/>
              <a:t>TÁMOGATHATÓ KÖLTSÉG:</a:t>
            </a:r>
          </a:p>
          <a:p>
            <a:pPr lvl="1" algn="just"/>
            <a:r>
              <a:rPr lang="hu-HU" sz="1400" dirty="0"/>
              <a:t>szabadalmi ügyvivői vagy ügyvédi szolgáltatás költsége (52. Igénybe vett szolgáltatások),</a:t>
            </a:r>
          </a:p>
          <a:p>
            <a:pPr lvl="1" algn="just"/>
            <a:r>
              <a:rPr lang="hu-HU" sz="1400" dirty="0"/>
              <a:t>európai uniós védjegybejelentés díja (53. Egyéb szolgáltatások).</a:t>
            </a:r>
          </a:p>
          <a:p>
            <a:pPr marL="0" indent="0" algn="just">
              <a:buNone/>
            </a:pPr>
            <a:r>
              <a:rPr lang="hu-HU" sz="1400" dirty="0"/>
              <a:t>A TÁMOGATÁS ÖSSZEGE: </a:t>
            </a:r>
          </a:p>
          <a:p>
            <a:pPr lvl="1" algn="just"/>
            <a:r>
              <a:rPr lang="hu-HU" sz="1400" dirty="0"/>
              <a:t>250 000 Ft (a  2020-1.1.3-IPARJOG felhívásnál </a:t>
            </a:r>
            <a:r>
              <a:rPr lang="hu-HU" sz="1400" b="1" dirty="0"/>
              <a:t>átalány elszámolás </a:t>
            </a:r>
            <a:r>
              <a:rPr lang="hu-HU" sz="1400" dirty="0"/>
              <a:t>és pontosan ennyi).</a:t>
            </a:r>
          </a:p>
          <a:p>
            <a:pPr marL="0" lvl="1" indent="0" algn="just">
              <a:spcBef>
                <a:spcPts val="1000"/>
              </a:spcBef>
              <a:buNone/>
            </a:pPr>
            <a:r>
              <a:rPr lang="hu-HU" sz="1400" dirty="0"/>
              <a:t>CSATOLANDÓ MELLÉKLETEK:</a:t>
            </a:r>
          </a:p>
          <a:p>
            <a:pPr lvl="1" algn="just"/>
            <a:r>
              <a:rPr lang="hu-HU" sz="1400" dirty="0"/>
              <a:t>Az európai uniós védjegy lajstromozásáról szóló döntés. </a:t>
            </a:r>
          </a:p>
        </p:txBody>
      </p:sp>
      <p:sp>
        <p:nvSpPr>
          <p:cNvPr id="4" name="Dia számának helye 3"/>
          <p:cNvSpPr>
            <a:spLocks noGrp="1"/>
          </p:cNvSpPr>
          <p:nvPr>
            <p:ph type="sldNum" sz="quarter" idx="12"/>
          </p:nvPr>
        </p:nvSpPr>
        <p:spPr/>
        <p:txBody>
          <a:bodyPr/>
          <a:lstStyle/>
          <a:p>
            <a:fld id="{BB62DEA1-B837-1A4C-9683-B98153B49C9F}" type="slidenum">
              <a:rPr lang="hu-HU" smtClean="0">
                <a:solidFill>
                  <a:prstClr val="black">
                    <a:tint val="75000"/>
                  </a:prstClr>
                </a:solidFill>
              </a:rPr>
              <a:pPr/>
              <a:t>11</a:t>
            </a:fld>
            <a:endParaRPr lang="hu-HU" dirty="0">
              <a:solidFill>
                <a:prstClr val="black">
                  <a:tint val="75000"/>
                </a:prstClr>
              </a:solidFill>
            </a:endParaRPr>
          </a:p>
        </p:txBody>
      </p:sp>
    </p:spTree>
    <p:extLst>
      <p:ext uri="{BB962C8B-B14F-4D97-AF65-F5344CB8AC3E}">
        <p14:creationId xmlns:p14="http://schemas.microsoft.com/office/powerpoint/2010/main" val="9426259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TÁMOGATHATÓ TEVÉKENYSÉGEK</a:t>
            </a:r>
          </a:p>
        </p:txBody>
      </p:sp>
      <p:sp>
        <p:nvSpPr>
          <p:cNvPr id="3" name="Tartalom helye 2"/>
          <p:cNvSpPr>
            <a:spLocks noGrp="1"/>
          </p:cNvSpPr>
          <p:nvPr>
            <p:ph idx="1"/>
          </p:nvPr>
        </p:nvSpPr>
        <p:spPr>
          <a:xfrm>
            <a:off x="332274" y="873940"/>
            <a:ext cx="8476683" cy="5291364"/>
          </a:xfrm>
        </p:spPr>
        <p:txBody>
          <a:bodyPr/>
          <a:lstStyle/>
          <a:p>
            <a:pPr algn="just"/>
            <a:r>
              <a:rPr lang="hu-HU" sz="2400" dirty="0"/>
              <a:t>VII. Nemzetközi védjegy bejelentés</a:t>
            </a:r>
          </a:p>
          <a:p>
            <a:pPr marL="0" indent="0" algn="just">
              <a:buNone/>
            </a:pPr>
            <a:r>
              <a:rPr lang="hu-HU" sz="1400" dirty="0"/>
              <a:t>JOGOSULTSÁGI FELTÉTELEK:</a:t>
            </a:r>
          </a:p>
          <a:p>
            <a:pPr lvl="1" algn="just"/>
            <a:r>
              <a:rPr lang="hu-HU" sz="1400" dirty="0"/>
              <a:t>a támogatást igénylő a nemzetközi védjegy jogosultja, </a:t>
            </a:r>
          </a:p>
          <a:p>
            <a:pPr lvl="1" algn="just"/>
            <a:r>
              <a:rPr lang="hu-HU" sz="1400" dirty="0"/>
              <a:t>a nemzetközi védjegy magyar elsőbbséggel rendelkezik, </a:t>
            </a:r>
          </a:p>
          <a:p>
            <a:pPr lvl="1" algn="just"/>
            <a:r>
              <a:rPr lang="hu-HU" sz="1400" dirty="0"/>
              <a:t>a védjegyek nemzetközi lajstromozásáról szóló Közös Végrehajtási Szabályzat 14. szabályának (1) bekezdése alapján a Nemzetközi Iroda általi lajstromozás megtörtént, a jogosult megkapta a Nemzetközi Iroda által kiállított védjegyokiratot, </a:t>
            </a:r>
          </a:p>
          <a:p>
            <a:pPr lvl="1" algn="just"/>
            <a:r>
              <a:rPr lang="hu-HU" sz="1400" dirty="0"/>
              <a:t>a Nemzetközi Iroda általi nemzetközi lajstromozás napja legfeljebb 12 hónappal korábbi, mint a támogatási kérelem benyújtásának napja. </a:t>
            </a:r>
          </a:p>
          <a:p>
            <a:pPr marL="0" lvl="1" indent="0" algn="just">
              <a:spcBef>
                <a:spcPts val="1000"/>
              </a:spcBef>
              <a:buNone/>
            </a:pPr>
            <a:r>
              <a:rPr lang="hu-HU" sz="1400" dirty="0"/>
              <a:t>TÁMOGATHATÓ KÖLTSÉG:</a:t>
            </a:r>
          </a:p>
          <a:p>
            <a:pPr lvl="1" algn="just"/>
            <a:r>
              <a:rPr lang="hu-HU" sz="1400" dirty="0"/>
              <a:t>szabadalmi ügyvivői vagy ügyvédi szolgáltatás költsége (52. Igénybe vett szolgáltatások),</a:t>
            </a:r>
          </a:p>
          <a:p>
            <a:pPr lvl="1" algn="just"/>
            <a:r>
              <a:rPr lang="hu-HU" sz="1400" dirty="0"/>
              <a:t>nemzetközi  védjegybejelentés díja (53. Egyéb szolgáltatások).</a:t>
            </a:r>
          </a:p>
          <a:p>
            <a:pPr marL="0" indent="0" algn="just">
              <a:buNone/>
            </a:pPr>
            <a:r>
              <a:rPr lang="hu-HU" sz="1400" dirty="0"/>
              <a:t>A TÁMOGATÁS ÖSSZEGE: </a:t>
            </a:r>
          </a:p>
          <a:p>
            <a:pPr lvl="1" algn="just"/>
            <a:r>
              <a:rPr lang="hu-HU" sz="1400" dirty="0"/>
              <a:t>400 000 Ft (a  2020-1.1.3-IPARJOG felhívásnál </a:t>
            </a:r>
            <a:r>
              <a:rPr lang="hu-HU" sz="1400" b="1" dirty="0"/>
              <a:t>átalány elszámolás </a:t>
            </a:r>
            <a:r>
              <a:rPr lang="hu-HU" sz="1400" dirty="0"/>
              <a:t>és pontosan ennyi).</a:t>
            </a:r>
          </a:p>
          <a:p>
            <a:pPr marL="0" lvl="1" indent="0" algn="just">
              <a:spcBef>
                <a:spcPts val="1000"/>
              </a:spcBef>
              <a:buNone/>
            </a:pPr>
            <a:r>
              <a:rPr lang="hu-HU" sz="1400" dirty="0"/>
              <a:t>CSATOLANDÓ MELLÉKLETEK:</a:t>
            </a:r>
          </a:p>
          <a:p>
            <a:pPr lvl="1" algn="just"/>
            <a:r>
              <a:rPr lang="hu-HU" sz="1400" dirty="0"/>
              <a:t>A védjegyek nemzetközi lajstromozásáról szóló Közös Végrehajtási Szabályzat 14. szabályának (1) bekezdése alapján a Nemzetközi Iroda általi lajstromozást igazoló, a Nemzetközi Iroda által kiállított védjegyokirat. </a:t>
            </a:r>
          </a:p>
        </p:txBody>
      </p:sp>
      <p:sp>
        <p:nvSpPr>
          <p:cNvPr id="4" name="Dia számának helye 3"/>
          <p:cNvSpPr>
            <a:spLocks noGrp="1"/>
          </p:cNvSpPr>
          <p:nvPr>
            <p:ph type="sldNum" sz="quarter" idx="12"/>
          </p:nvPr>
        </p:nvSpPr>
        <p:spPr/>
        <p:txBody>
          <a:bodyPr/>
          <a:lstStyle/>
          <a:p>
            <a:fld id="{BB62DEA1-B837-1A4C-9683-B98153B49C9F}" type="slidenum">
              <a:rPr lang="hu-HU" smtClean="0">
                <a:solidFill>
                  <a:prstClr val="black">
                    <a:tint val="75000"/>
                  </a:prstClr>
                </a:solidFill>
              </a:rPr>
              <a:pPr/>
              <a:t>12</a:t>
            </a:fld>
            <a:endParaRPr lang="hu-HU" dirty="0">
              <a:solidFill>
                <a:prstClr val="black">
                  <a:tint val="75000"/>
                </a:prstClr>
              </a:solidFill>
            </a:endParaRPr>
          </a:p>
        </p:txBody>
      </p:sp>
    </p:spTree>
    <p:extLst>
      <p:ext uri="{BB962C8B-B14F-4D97-AF65-F5344CB8AC3E}">
        <p14:creationId xmlns:p14="http://schemas.microsoft.com/office/powerpoint/2010/main" val="26259843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TÁMOGATHATÓ TEVÉKENYSÉGEK</a:t>
            </a:r>
          </a:p>
        </p:txBody>
      </p:sp>
      <p:sp>
        <p:nvSpPr>
          <p:cNvPr id="3" name="Tartalom helye 2"/>
          <p:cNvSpPr>
            <a:spLocks noGrp="1"/>
          </p:cNvSpPr>
          <p:nvPr>
            <p:ph idx="1"/>
          </p:nvPr>
        </p:nvSpPr>
        <p:spPr>
          <a:xfrm>
            <a:off x="332274" y="873940"/>
            <a:ext cx="8476683" cy="5291364"/>
          </a:xfrm>
        </p:spPr>
        <p:txBody>
          <a:bodyPr/>
          <a:lstStyle/>
          <a:p>
            <a:pPr algn="just"/>
            <a:r>
              <a:rPr lang="hu-HU" sz="2400" dirty="0"/>
              <a:t>VIII. Hazai </a:t>
            </a:r>
            <a:r>
              <a:rPr lang="hu-HU" sz="2400" dirty="0" err="1"/>
              <a:t>formatervezésiminta-oltalmi</a:t>
            </a:r>
            <a:r>
              <a:rPr lang="hu-HU" sz="2400" dirty="0"/>
              <a:t> bejelentés</a:t>
            </a:r>
          </a:p>
          <a:p>
            <a:pPr marL="0" indent="0" algn="just">
              <a:buNone/>
            </a:pPr>
            <a:r>
              <a:rPr lang="hu-HU" sz="1400" dirty="0"/>
              <a:t>JOGOSULTSÁGI FELTÉTELEK:</a:t>
            </a:r>
          </a:p>
          <a:p>
            <a:pPr lvl="1" algn="just"/>
            <a:r>
              <a:rPr lang="hu-HU" sz="1400" dirty="0"/>
              <a:t>a támogatást igénylő a </a:t>
            </a:r>
            <a:r>
              <a:rPr lang="hu-HU" sz="1400" dirty="0" err="1"/>
              <a:t>formatervezésiminta-oltalom</a:t>
            </a:r>
            <a:r>
              <a:rPr lang="hu-HU" sz="1400" dirty="0"/>
              <a:t> jogosultja,</a:t>
            </a:r>
          </a:p>
          <a:p>
            <a:pPr lvl="1" algn="just"/>
            <a:r>
              <a:rPr lang="hu-HU" sz="1400" dirty="0"/>
              <a:t>a formatervezési minta lajstromozása megtörtént,</a:t>
            </a:r>
          </a:p>
          <a:p>
            <a:pPr lvl="1" algn="just"/>
            <a:r>
              <a:rPr lang="hu-HU" sz="1400" dirty="0"/>
              <a:t>a lajstromozó határozat kelte legfeljebb 12 hónappal korábbi, mint a támogatási kérelem benyújtásának napja.</a:t>
            </a:r>
          </a:p>
          <a:p>
            <a:pPr marL="0" lvl="1" indent="0" algn="just">
              <a:spcBef>
                <a:spcPts val="1000"/>
              </a:spcBef>
              <a:buNone/>
            </a:pPr>
            <a:r>
              <a:rPr lang="hu-HU" sz="1400" dirty="0"/>
              <a:t>TÁMOGATHATÓ KÖLTSÉG:</a:t>
            </a:r>
          </a:p>
          <a:p>
            <a:pPr lvl="1" algn="just"/>
            <a:r>
              <a:rPr lang="hu-HU" sz="1400" dirty="0"/>
              <a:t>szabadalmi ügyvivői szolgáltatás költsége (52. Igénybe vett szolgáltatások),</a:t>
            </a:r>
          </a:p>
          <a:p>
            <a:pPr lvl="1" algn="just"/>
            <a:r>
              <a:rPr lang="hu-HU" sz="1400" dirty="0"/>
              <a:t>hazai </a:t>
            </a:r>
            <a:r>
              <a:rPr lang="hu-HU" sz="1400" dirty="0" err="1"/>
              <a:t>formatervezésiminta-oltalmi</a:t>
            </a:r>
            <a:r>
              <a:rPr lang="hu-HU" sz="1400" dirty="0"/>
              <a:t> bejelentés díja (53. Egyéb szolgáltatások).</a:t>
            </a:r>
          </a:p>
          <a:p>
            <a:pPr marL="0" indent="0" algn="just">
              <a:buNone/>
            </a:pPr>
            <a:r>
              <a:rPr lang="hu-HU" sz="1400" dirty="0"/>
              <a:t>A TÁMOGATÁS ÖSSZEGE: </a:t>
            </a:r>
          </a:p>
          <a:p>
            <a:pPr lvl="1" algn="just"/>
            <a:r>
              <a:rPr lang="hu-HU" sz="1400" dirty="0"/>
              <a:t>100 000 Ft (a  2020-1.1.3-IPARJOG felhívásnál </a:t>
            </a:r>
            <a:r>
              <a:rPr lang="hu-HU" sz="1400" b="1" dirty="0"/>
              <a:t>átalány elszámolás </a:t>
            </a:r>
            <a:r>
              <a:rPr lang="hu-HU" sz="1400" dirty="0"/>
              <a:t>és pontosan ennyi).</a:t>
            </a:r>
          </a:p>
          <a:p>
            <a:pPr marL="0" lvl="1" indent="0" algn="just">
              <a:spcBef>
                <a:spcPts val="1000"/>
              </a:spcBef>
              <a:buNone/>
            </a:pPr>
            <a:r>
              <a:rPr lang="hu-HU" sz="1400" dirty="0"/>
              <a:t>CSATOLANDÓ MELLÉKLETEK:</a:t>
            </a:r>
          </a:p>
          <a:p>
            <a:pPr lvl="1" algn="just"/>
            <a:r>
              <a:rPr lang="hu-HU" sz="1400" dirty="0"/>
              <a:t>Lajstromozó határozat.</a:t>
            </a:r>
          </a:p>
        </p:txBody>
      </p:sp>
      <p:sp>
        <p:nvSpPr>
          <p:cNvPr id="4" name="Dia számának helye 3"/>
          <p:cNvSpPr>
            <a:spLocks noGrp="1"/>
          </p:cNvSpPr>
          <p:nvPr>
            <p:ph type="sldNum" sz="quarter" idx="12"/>
          </p:nvPr>
        </p:nvSpPr>
        <p:spPr/>
        <p:txBody>
          <a:bodyPr/>
          <a:lstStyle/>
          <a:p>
            <a:fld id="{BB62DEA1-B837-1A4C-9683-B98153B49C9F}" type="slidenum">
              <a:rPr lang="hu-HU" smtClean="0">
                <a:solidFill>
                  <a:prstClr val="black">
                    <a:tint val="75000"/>
                  </a:prstClr>
                </a:solidFill>
              </a:rPr>
              <a:pPr/>
              <a:t>13</a:t>
            </a:fld>
            <a:endParaRPr lang="hu-HU" dirty="0">
              <a:solidFill>
                <a:prstClr val="black">
                  <a:tint val="75000"/>
                </a:prstClr>
              </a:solidFill>
            </a:endParaRPr>
          </a:p>
        </p:txBody>
      </p:sp>
    </p:spTree>
    <p:extLst>
      <p:ext uri="{BB962C8B-B14F-4D97-AF65-F5344CB8AC3E}">
        <p14:creationId xmlns:p14="http://schemas.microsoft.com/office/powerpoint/2010/main" val="39846738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TÁMOGATHATÓ TEVÉKENYSÉGEK</a:t>
            </a:r>
          </a:p>
        </p:txBody>
      </p:sp>
      <p:sp>
        <p:nvSpPr>
          <p:cNvPr id="3" name="Tartalom helye 2"/>
          <p:cNvSpPr>
            <a:spLocks noGrp="1"/>
          </p:cNvSpPr>
          <p:nvPr>
            <p:ph idx="1"/>
          </p:nvPr>
        </p:nvSpPr>
        <p:spPr>
          <a:xfrm>
            <a:off x="332274" y="873940"/>
            <a:ext cx="8476683" cy="5291364"/>
          </a:xfrm>
        </p:spPr>
        <p:txBody>
          <a:bodyPr/>
          <a:lstStyle/>
          <a:p>
            <a:pPr algn="just"/>
            <a:r>
              <a:rPr lang="hu-HU" sz="2400" dirty="0"/>
              <a:t>IX. Közösségi </a:t>
            </a:r>
            <a:r>
              <a:rPr lang="hu-HU" sz="2400" dirty="0" err="1"/>
              <a:t>formatervezésiminta-oltalmi</a:t>
            </a:r>
            <a:r>
              <a:rPr lang="hu-HU" sz="2400" dirty="0"/>
              <a:t> bejelentés</a:t>
            </a:r>
          </a:p>
          <a:p>
            <a:pPr marL="0" indent="0" algn="just">
              <a:buNone/>
            </a:pPr>
            <a:r>
              <a:rPr lang="hu-HU" sz="1400" dirty="0"/>
              <a:t>JOGOSULTSÁGI FELTÉTELEK:</a:t>
            </a:r>
          </a:p>
          <a:p>
            <a:pPr lvl="1" algn="just"/>
            <a:r>
              <a:rPr lang="hu-HU" sz="1400" dirty="0"/>
              <a:t>a támogatást igénylő a közösségi </a:t>
            </a:r>
            <a:r>
              <a:rPr lang="hu-HU" sz="1400" dirty="0" err="1"/>
              <a:t>formatervezésiminta-oltalom</a:t>
            </a:r>
            <a:r>
              <a:rPr lang="hu-HU" sz="1400" dirty="0"/>
              <a:t> jogosultja, </a:t>
            </a:r>
          </a:p>
          <a:p>
            <a:pPr lvl="1" algn="just"/>
            <a:r>
              <a:rPr lang="hu-HU" sz="1400" dirty="0"/>
              <a:t>közösségi </a:t>
            </a:r>
            <a:r>
              <a:rPr lang="hu-HU" sz="1400" dirty="0" err="1"/>
              <a:t>formatervezésiminta-oltalom</a:t>
            </a:r>
            <a:r>
              <a:rPr lang="hu-HU" sz="1400" dirty="0"/>
              <a:t> magyar elsőbbséggel rendelkezik,</a:t>
            </a:r>
          </a:p>
          <a:p>
            <a:pPr lvl="1" algn="just"/>
            <a:r>
              <a:rPr lang="hu-HU" sz="1400" dirty="0"/>
              <a:t>a közösségi </a:t>
            </a:r>
            <a:r>
              <a:rPr lang="hu-HU" sz="1400" dirty="0" err="1"/>
              <a:t>formatervezésiminta-oltalom</a:t>
            </a:r>
            <a:r>
              <a:rPr lang="hu-HU" sz="1400" dirty="0"/>
              <a:t> lajstromozása megtörtént,</a:t>
            </a:r>
          </a:p>
          <a:p>
            <a:pPr lvl="1" algn="just"/>
            <a:r>
              <a:rPr lang="hu-HU" sz="1400" dirty="0"/>
              <a:t>a lajstromozó döntés kelte legfeljebb 12 hónappal korábbi, mint a támogatási kérelem benyújtásának napja. </a:t>
            </a:r>
          </a:p>
          <a:p>
            <a:pPr marL="0" lvl="1" indent="0" algn="just">
              <a:spcBef>
                <a:spcPts val="1000"/>
              </a:spcBef>
              <a:buNone/>
            </a:pPr>
            <a:r>
              <a:rPr lang="hu-HU" sz="1400" dirty="0"/>
              <a:t>TÁMOGATHATÓ KÖLTSÉG:</a:t>
            </a:r>
          </a:p>
          <a:p>
            <a:pPr lvl="1" algn="just"/>
            <a:r>
              <a:rPr lang="hu-HU" sz="1400" dirty="0"/>
              <a:t>szabadalmi ügyvivői szolgáltatás költsége (52. Igénybe vett szolgáltatások),</a:t>
            </a:r>
          </a:p>
          <a:p>
            <a:pPr lvl="1" algn="just"/>
            <a:r>
              <a:rPr lang="hu-HU" sz="1400" dirty="0"/>
              <a:t>közösségi </a:t>
            </a:r>
            <a:r>
              <a:rPr lang="hu-HU" sz="1400" dirty="0" err="1"/>
              <a:t>formatervezésimintaoltalmi</a:t>
            </a:r>
            <a:r>
              <a:rPr lang="hu-HU" sz="1400" dirty="0"/>
              <a:t> bejelentés díja (53. Egyéb szolgáltatások).</a:t>
            </a:r>
          </a:p>
          <a:p>
            <a:pPr marL="0" indent="0" algn="just">
              <a:buNone/>
            </a:pPr>
            <a:r>
              <a:rPr lang="hu-HU" sz="1400" dirty="0"/>
              <a:t>A TÁMOGATÁS ÖSSZEGE: </a:t>
            </a:r>
          </a:p>
          <a:p>
            <a:pPr lvl="1" algn="just"/>
            <a:r>
              <a:rPr lang="hu-HU" sz="1400" dirty="0"/>
              <a:t>100 000 Ft (a  2020-1.1.3-IPARJOG felhívásnál </a:t>
            </a:r>
            <a:r>
              <a:rPr lang="hu-HU" sz="1400" b="1" dirty="0"/>
              <a:t>átalány elszámolás </a:t>
            </a:r>
            <a:r>
              <a:rPr lang="hu-HU" sz="1400" dirty="0"/>
              <a:t>és pontosan ennyi).</a:t>
            </a:r>
          </a:p>
          <a:p>
            <a:pPr marL="0" lvl="1" indent="0" algn="just">
              <a:spcBef>
                <a:spcPts val="1000"/>
              </a:spcBef>
              <a:buNone/>
            </a:pPr>
            <a:r>
              <a:rPr lang="hu-HU" sz="1400" dirty="0"/>
              <a:t>CSATOLANDÓ MELLÉKLETEK:</a:t>
            </a:r>
          </a:p>
          <a:p>
            <a:pPr lvl="1" algn="just"/>
            <a:r>
              <a:rPr lang="hu-HU" sz="1400" dirty="0"/>
              <a:t>A közösségi formatervezési minta lajstromozásáról szóló döntés.</a:t>
            </a:r>
          </a:p>
        </p:txBody>
      </p:sp>
      <p:sp>
        <p:nvSpPr>
          <p:cNvPr id="4" name="Dia számának helye 3"/>
          <p:cNvSpPr>
            <a:spLocks noGrp="1"/>
          </p:cNvSpPr>
          <p:nvPr>
            <p:ph type="sldNum" sz="quarter" idx="12"/>
          </p:nvPr>
        </p:nvSpPr>
        <p:spPr/>
        <p:txBody>
          <a:bodyPr/>
          <a:lstStyle/>
          <a:p>
            <a:fld id="{BB62DEA1-B837-1A4C-9683-B98153B49C9F}" type="slidenum">
              <a:rPr lang="hu-HU" smtClean="0">
                <a:solidFill>
                  <a:prstClr val="black">
                    <a:tint val="75000"/>
                  </a:prstClr>
                </a:solidFill>
              </a:rPr>
              <a:pPr/>
              <a:t>14</a:t>
            </a:fld>
            <a:endParaRPr lang="hu-HU" dirty="0">
              <a:solidFill>
                <a:prstClr val="black">
                  <a:tint val="75000"/>
                </a:prstClr>
              </a:solidFill>
            </a:endParaRPr>
          </a:p>
        </p:txBody>
      </p:sp>
    </p:spTree>
    <p:extLst>
      <p:ext uri="{BB962C8B-B14F-4D97-AF65-F5344CB8AC3E}">
        <p14:creationId xmlns:p14="http://schemas.microsoft.com/office/powerpoint/2010/main" val="31170437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Pályázat benyújtása</a:t>
            </a:r>
          </a:p>
        </p:txBody>
      </p:sp>
      <p:sp>
        <p:nvSpPr>
          <p:cNvPr id="3" name="Tartalom helye 2"/>
          <p:cNvSpPr>
            <a:spLocks noGrp="1"/>
          </p:cNvSpPr>
          <p:nvPr>
            <p:ph idx="1"/>
          </p:nvPr>
        </p:nvSpPr>
        <p:spPr>
          <a:xfrm>
            <a:off x="332274" y="873940"/>
            <a:ext cx="8476683" cy="5291364"/>
          </a:xfrm>
        </p:spPr>
        <p:txBody>
          <a:bodyPr/>
          <a:lstStyle/>
          <a:p>
            <a:pPr marL="0" indent="0">
              <a:buNone/>
            </a:pPr>
            <a:r>
              <a:rPr lang="hu-HU" sz="1400" dirty="0"/>
              <a:t>SZÜKSÉGES INFORMÁCIÓK ÉS DOKUMNETUMOK</a:t>
            </a:r>
          </a:p>
          <a:p>
            <a:pPr lvl="1"/>
            <a:r>
              <a:rPr lang="hu-HU" sz="1400" dirty="0"/>
              <a:t>NKFI Hivatal hivatalos honlapján (</a:t>
            </a:r>
            <a:r>
              <a:rPr lang="hu-HU" sz="1400" dirty="0">
                <a:hlinkClick r:id="rId3"/>
              </a:rPr>
              <a:t>http://nkfih.gov.hu/</a:t>
            </a:r>
            <a:r>
              <a:rPr lang="hu-HU" sz="1400" dirty="0"/>
              <a:t>) </a:t>
            </a:r>
            <a:r>
              <a:rPr lang="hu-HU" sz="1400" i="1" dirty="0"/>
              <a:t>Pályázóknak – Pályázatok- Aktuális felhívások</a:t>
            </a:r>
            <a:r>
              <a:rPr lang="hu-HU" sz="1400" dirty="0"/>
              <a:t>.</a:t>
            </a:r>
          </a:p>
          <a:p>
            <a:pPr marL="0" indent="0">
              <a:buNone/>
            </a:pPr>
            <a:endParaRPr lang="hu-HU" sz="1400" dirty="0"/>
          </a:p>
          <a:p>
            <a:pPr marL="0" indent="0">
              <a:buNone/>
            </a:pPr>
            <a:endParaRPr lang="hu-HU" sz="1400" dirty="0"/>
          </a:p>
          <a:p>
            <a:pPr marL="0" indent="0">
              <a:buNone/>
            </a:pPr>
            <a:endParaRPr lang="hu-HU" sz="1400" dirty="0"/>
          </a:p>
          <a:p>
            <a:pPr marL="0" indent="0">
              <a:buNone/>
            </a:pPr>
            <a:endParaRPr lang="hu-HU" sz="1400" dirty="0"/>
          </a:p>
          <a:p>
            <a:pPr marL="0" indent="0">
              <a:buNone/>
            </a:pPr>
            <a:endParaRPr lang="hu-HU" sz="1400" dirty="0"/>
          </a:p>
          <a:p>
            <a:pPr marL="0" indent="0">
              <a:buNone/>
            </a:pPr>
            <a:endParaRPr lang="hu-HU" sz="1400" dirty="0"/>
          </a:p>
          <a:p>
            <a:pPr marL="0" indent="0">
              <a:buNone/>
            </a:pPr>
            <a:r>
              <a:rPr lang="hu-HU" sz="1400" dirty="0"/>
              <a:t>BENYÚJTÁS HELYE:</a:t>
            </a:r>
          </a:p>
          <a:p>
            <a:pPr lvl="1"/>
            <a:r>
              <a:rPr lang="hu-HU" sz="1400" dirty="0"/>
              <a:t>A támogatási kérelmet a </a:t>
            </a:r>
            <a:r>
              <a:rPr lang="hu-HU" sz="1400" dirty="0" err="1">
                <a:hlinkClick r:id="rId4"/>
              </a:rPr>
              <a:t>www.palyazat.gov.hu</a:t>
            </a:r>
            <a:r>
              <a:rPr lang="hu-HU" sz="1400" dirty="0"/>
              <a:t>  oldalon keresztül elérhető Pályázati e-ügyintézés felületen történő bejelentkezést követően, on-line pályázati kitöltő programmal kell elkészíteni.</a:t>
            </a:r>
          </a:p>
        </p:txBody>
      </p:sp>
      <p:sp>
        <p:nvSpPr>
          <p:cNvPr id="4" name="Dia számának helye 3"/>
          <p:cNvSpPr>
            <a:spLocks noGrp="1"/>
          </p:cNvSpPr>
          <p:nvPr>
            <p:ph type="sldNum" sz="quarter" idx="12"/>
          </p:nvPr>
        </p:nvSpPr>
        <p:spPr/>
        <p:txBody>
          <a:bodyPr/>
          <a:lstStyle/>
          <a:p>
            <a:fld id="{BB62DEA1-B837-1A4C-9683-B98153B49C9F}" type="slidenum">
              <a:rPr lang="hu-HU" smtClean="0">
                <a:solidFill>
                  <a:prstClr val="black">
                    <a:tint val="75000"/>
                  </a:prstClr>
                </a:solidFill>
              </a:rPr>
              <a:pPr/>
              <a:t>15</a:t>
            </a:fld>
            <a:endParaRPr lang="hu-HU" dirty="0">
              <a:solidFill>
                <a:prstClr val="black">
                  <a:tint val="75000"/>
                </a:prstClr>
              </a:solidFill>
            </a:endParaRPr>
          </a:p>
        </p:txBody>
      </p:sp>
      <p:pic>
        <p:nvPicPr>
          <p:cNvPr id="8" name="Kép 7"/>
          <p:cNvPicPr>
            <a:picLocks noChangeAspect="1"/>
          </p:cNvPicPr>
          <p:nvPr/>
        </p:nvPicPr>
        <p:blipFill>
          <a:blip r:embed="rId5"/>
          <a:stretch>
            <a:fillRect/>
          </a:stretch>
        </p:blipFill>
        <p:spPr>
          <a:xfrm>
            <a:off x="1115616" y="1415915"/>
            <a:ext cx="6461079" cy="2010586"/>
          </a:xfrm>
          <a:prstGeom prst="rect">
            <a:avLst/>
          </a:prstGeom>
        </p:spPr>
      </p:pic>
      <p:pic>
        <p:nvPicPr>
          <p:cNvPr id="10" name="Kép 9"/>
          <p:cNvPicPr>
            <a:picLocks noChangeAspect="1"/>
          </p:cNvPicPr>
          <p:nvPr/>
        </p:nvPicPr>
        <p:blipFill rotWithShape="1">
          <a:blip r:embed="rId6" cstate="print">
            <a:extLst>
              <a:ext uri="{28A0092B-C50C-407E-A947-70E740481C1C}">
                <a14:useLocalDpi xmlns:a14="http://schemas.microsoft.com/office/drawing/2010/main" val="0"/>
              </a:ext>
            </a:extLst>
          </a:blip>
          <a:srcRect b="26934"/>
          <a:stretch/>
        </p:blipFill>
        <p:spPr>
          <a:xfrm>
            <a:off x="1092511" y="4077072"/>
            <a:ext cx="6507287" cy="1728000"/>
          </a:xfrm>
          <a:prstGeom prst="rect">
            <a:avLst/>
          </a:prstGeom>
        </p:spPr>
      </p:pic>
    </p:spTree>
    <p:extLst>
      <p:ext uri="{BB962C8B-B14F-4D97-AF65-F5344CB8AC3E}">
        <p14:creationId xmlns:p14="http://schemas.microsoft.com/office/powerpoint/2010/main" val="29919929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marL="0" indent="0" algn="ctr">
              <a:buNone/>
            </a:pPr>
            <a:endParaRPr lang="hu-HU" b="1" dirty="0"/>
          </a:p>
          <a:p>
            <a:pPr marL="0" indent="0" algn="ctr">
              <a:buNone/>
            </a:pPr>
            <a:r>
              <a:rPr lang="hu-HU" b="1" dirty="0"/>
              <a:t>NKFI HIVATAL ÜGYFÉLSZOLGÁLAT ELÉRHETŐSÉGE:</a:t>
            </a:r>
          </a:p>
          <a:p>
            <a:pPr marL="0" indent="0" algn="ctr">
              <a:buNone/>
            </a:pPr>
            <a:r>
              <a:rPr lang="nb-NO" b="1" dirty="0"/>
              <a:t>Telefon</a:t>
            </a:r>
            <a:r>
              <a:rPr lang="hu-HU" b="1" dirty="0"/>
              <a:t>: </a:t>
            </a:r>
            <a:r>
              <a:rPr lang="nb-NO" b="1" dirty="0"/>
              <a:t>+36 1 795 9500</a:t>
            </a:r>
            <a:endParaRPr lang="hu-HU" b="1" dirty="0"/>
          </a:p>
          <a:p>
            <a:pPr marL="0" indent="0" algn="ctr">
              <a:buNone/>
            </a:pPr>
            <a:r>
              <a:rPr lang="hu-HU" b="1" dirty="0"/>
              <a:t>E-mail (Pályázati): </a:t>
            </a:r>
            <a:r>
              <a:rPr lang="hu-HU" b="1" dirty="0" err="1"/>
              <a:t>nkfialap</a:t>
            </a:r>
            <a:r>
              <a:rPr lang="hu-HU" b="1" dirty="0"/>
              <a:t>@</a:t>
            </a:r>
            <a:r>
              <a:rPr lang="hu-HU" b="1" dirty="0" err="1"/>
              <a:t>nkfih.gov.hu</a:t>
            </a:r>
            <a:endParaRPr lang="hu-HU" b="1" dirty="0"/>
          </a:p>
          <a:p>
            <a:pPr marL="0" indent="0" algn="ctr">
              <a:buNone/>
            </a:pPr>
            <a:endParaRPr lang="hu-HU" b="1" dirty="0"/>
          </a:p>
          <a:p>
            <a:pPr marL="0" indent="0" algn="ctr">
              <a:buNone/>
            </a:pPr>
            <a:r>
              <a:rPr lang="hu-HU" b="1" dirty="0"/>
              <a:t>KÖSZÖNJÜK A FIGYELMET!</a:t>
            </a:r>
          </a:p>
          <a:p>
            <a:pPr marL="0" indent="0" algn="ctr">
              <a:buNone/>
            </a:pPr>
            <a:endParaRPr lang="hu-HU" b="1" dirty="0"/>
          </a:p>
          <a:p>
            <a:pPr marL="0" indent="0" algn="ctr">
              <a:buNone/>
            </a:pPr>
            <a:endParaRPr lang="hu-HU" b="1" dirty="0"/>
          </a:p>
          <a:p>
            <a:pPr marL="0" indent="0" algn="ctr">
              <a:buNone/>
            </a:pPr>
            <a:endParaRPr lang="hu-HU" b="1" dirty="0"/>
          </a:p>
          <a:p>
            <a:pPr marL="0" indent="0" algn="ctr">
              <a:buNone/>
            </a:pPr>
            <a:endParaRPr lang="hu-HU" b="1" dirty="0"/>
          </a:p>
          <a:p>
            <a:pPr marL="0" indent="0" algn="ctr">
              <a:buNone/>
            </a:pPr>
            <a:endParaRPr lang="hu-HU" b="1" dirty="0"/>
          </a:p>
          <a:p>
            <a:pPr marL="0" indent="0" algn="ctr">
              <a:buNone/>
            </a:pPr>
            <a:endParaRPr lang="hu-HU" b="1" dirty="0"/>
          </a:p>
          <a:p>
            <a:pPr marL="0" indent="0" algn="ctr">
              <a:buNone/>
            </a:pPr>
            <a:endParaRPr lang="hu-HU" dirty="0"/>
          </a:p>
        </p:txBody>
      </p:sp>
      <p:sp>
        <p:nvSpPr>
          <p:cNvPr id="4" name="Dia számának helye 3"/>
          <p:cNvSpPr>
            <a:spLocks noGrp="1"/>
          </p:cNvSpPr>
          <p:nvPr>
            <p:ph type="sldNum" sz="quarter" idx="12"/>
          </p:nvPr>
        </p:nvSpPr>
        <p:spPr/>
        <p:txBody>
          <a:bodyPr/>
          <a:lstStyle/>
          <a:p>
            <a:fld id="{BB62DEA1-B837-1A4C-9683-B98153B49C9F}" type="slidenum">
              <a:rPr lang="hu-HU" smtClean="0">
                <a:solidFill>
                  <a:prstClr val="black">
                    <a:tint val="75000"/>
                  </a:prstClr>
                </a:solidFill>
              </a:rPr>
              <a:pPr/>
              <a:t>16</a:t>
            </a:fld>
            <a:endParaRPr lang="hu-HU" dirty="0">
              <a:solidFill>
                <a:prstClr val="black">
                  <a:tint val="75000"/>
                </a:prstClr>
              </a:solidFill>
            </a:endParaRPr>
          </a:p>
        </p:txBody>
      </p:sp>
      <p:sp>
        <p:nvSpPr>
          <p:cNvPr id="5" name="Cím 1"/>
          <p:cNvSpPr>
            <a:spLocks noGrp="1"/>
          </p:cNvSpPr>
          <p:nvPr>
            <p:ph type="title"/>
          </p:nvPr>
        </p:nvSpPr>
        <p:spPr>
          <a:xfrm>
            <a:off x="1945629" y="365129"/>
            <a:ext cx="6848561" cy="508811"/>
          </a:xfrm>
        </p:spPr>
        <p:txBody>
          <a:bodyPr>
            <a:normAutofit fontScale="90000"/>
          </a:bodyPr>
          <a:lstStyle/>
          <a:p>
            <a:r>
              <a:rPr lang="hu-HU" dirty="0"/>
              <a:t>Hazai költségvetési források</a:t>
            </a:r>
          </a:p>
        </p:txBody>
      </p:sp>
    </p:spTree>
    <p:extLst>
      <p:ext uri="{BB962C8B-B14F-4D97-AF65-F5344CB8AC3E}">
        <p14:creationId xmlns:p14="http://schemas.microsoft.com/office/powerpoint/2010/main" val="8657715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1859" y="1222521"/>
            <a:ext cx="2521072" cy="1414391"/>
          </a:xfrm>
          <a:prstGeom prst="rect">
            <a:avLst/>
          </a:prstGeom>
        </p:spPr>
      </p:pic>
      <p:sp>
        <p:nvSpPr>
          <p:cNvPr id="6" name="Téglalap 5"/>
          <p:cNvSpPr/>
          <p:nvPr/>
        </p:nvSpPr>
        <p:spPr>
          <a:xfrm>
            <a:off x="1831693" y="3589408"/>
            <a:ext cx="7273831" cy="1846659"/>
          </a:xfrm>
          <a:prstGeom prst="rect">
            <a:avLst/>
          </a:prstGeom>
        </p:spPr>
        <p:txBody>
          <a:bodyPr wrap="square">
            <a:spAutoFit/>
          </a:bodyPr>
          <a:lstStyle/>
          <a:p>
            <a:pPr marL="231140" lvl="1" algn="ctr">
              <a:buClr>
                <a:srgbClr val="72B240"/>
              </a:buClr>
            </a:pPr>
            <a:r>
              <a:rPr lang="hu-HU" sz="2000" b="1" dirty="0">
                <a:latin typeface="Garamond" panose="02020404030301010803" pitchFamily="18" charset="0"/>
              </a:rPr>
              <a:t>Magyarország pozíciói (%/EU-27, 2021)*</a:t>
            </a:r>
          </a:p>
          <a:p>
            <a:pPr marL="231140" lvl="1" algn="ctr">
              <a:buClr>
                <a:srgbClr val="72B240"/>
              </a:buClr>
            </a:pPr>
            <a:endParaRPr lang="hu-HU" sz="1000" dirty="0">
              <a:latin typeface="Garamond" pitchFamily="18" charset="0"/>
            </a:endParaRPr>
          </a:p>
          <a:p>
            <a:pPr marL="462280" lvl="1" indent="-231140" algn="just">
              <a:buClr>
                <a:srgbClr val="72B240"/>
              </a:buClr>
              <a:buFont typeface="Arial" panose="020B0604020202020204" pitchFamily="34" charset="0"/>
              <a:buChar char="•"/>
            </a:pPr>
            <a:r>
              <a:rPr lang="hu-HU" sz="1400" b="1" dirty="0">
                <a:latin typeface="Garamond" pitchFamily="18" charset="0"/>
              </a:rPr>
              <a:t>Szabadalmi bejelentések (37%):</a:t>
            </a:r>
            <a:r>
              <a:rPr lang="hu-HU" sz="1400" dirty="0">
                <a:latin typeface="Garamond" pitchFamily="18" charset="0"/>
              </a:rPr>
              <a:t> 16. helyezés. (A 27. legjobb teljesítményünk a 32 indikátort tekintve.)</a:t>
            </a:r>
          </a:p>
          <a:p>
            <a:pPr marL="462280" lvl="1" indent="-231140" algn="just">
              <a:buClr>
                <a:srgbClr val="72B240"/>
              </a:buClr>
              <a:buFont typeface="Arial" panose="020B0604020202020204" pitchFamily="34" charset="0"/>
              <a:buChar char="•"/>
            </a:pPr>
            <a:r>
              <a:rPr lang="hu-HU" sz="1400" b="1" dirty="0">
                <a:latin typeface="Garamond" pitchFamily="18" charset="0"/>
              </a:rPr>
              <a:t>Védjegybejelentések (70%):</a:t>
            </a:r>
            <a:r>
              <a:rPr lang="hu-HU" sz="1400" dirty="0">
                <a:latin typeface="Garamond" pitchFamily="18" charset="0"/>
              </a:rPr>
              <a:t> 23. helyezés. (A 16. legjobb teljesítményünk a 32 indikátort tekintve.)</a:t>
            </a:r>
          </a:p>
          <a:p>
            <a:pPr marL="462280" lvl="1" indent="-231140" algn="just">
              <a:buClr>
                <a:srgbClr val="72B240"/>
              </a:buClr>
              <a:buFont typeface="Arial" panose="020B0604020202020204" pitchFamily="34" charset="0"/>
              <a:buChar char="•"/>
            </a:pPr>
            <a:r>
              <a:rPr lang="hu-HU" sz="1400" b="1" dirty="0">
                <a:latin typeface="Garamond" pitchFamily="18" charset="0"/>
              </a:rPr>
              <a:t>Formatervezési mintaoltalmi bejelentések (28%):</a:t>
            </a:r>
            <a:r>
              <a:rPr lang="hu-HU" sz="1400" dirty="0">
                <a:latin typeface="Garamond" pitchFamily="18" charset="0"/>
              </a:rPr>
              <a:t> 24. helyezés. (A 30. legjobb teljesítményünk a 32 indikátort tekintve.)</a:t>
            </a:r>
          </a:p>
        </p:txBody>
      </p:sp>
      <p:sp>
        <p:nvSpPr>
          <p:cNvPr id="2" name="Cím 1"/>
          <p:cNvSpPr>
            <a:spLocks noGrp="1"/>
          </p:cNvSpPr>
          <p:nvPr>
            <p:ph type="title"/>
          </p:nvPr>
        </p:nvSpPr>
        <p:spPr>
          <a:xfrm>
            <a:off x="1835696" y="180713"/>
            <a:ext cx="7308304" cy="816132"/>
          </a:xfrm>
        </p:spPr>
        <p:txBody>
          <a:bodyPr>
            <a:noAutofit/>
          </a:bodyPr>
          <a:lstStyle/>
          <a:p>
            <a:pPr algn="ctr"/>
            <a:r>
              <a:rPr lang="hu-HU" sz="2000" dirty="0">
                <a:solidFill>
                  <a:schemeClr val="accent3">
                    <a:lumMod val="75000"/>
                  </a:schemeClr>
                </a:solidFill>
              </a:rPr>
              <a:t>A szabadalmi aktivitás</a:t>
            </a:r>
            <a:br>
              <a:rPr lang="hu-HU" sz="2000" dirty="0">
                <a:solidFill>
                  <a:schemeClr val="accent3">
                    <a:lumMod val="75000"/>
                  </a:schemeClr>
                </a:solidFill>
              </a:rPr>
            </a:br>
            <a:r>
              <a:rPr lang="hu-HU" sz="2000" dirty="0">
                <a:solidFill>
                  <a:schemeClr val="accent3">
                    <a:lumMod val="75000"/>
                  </a:schemeClr>
                </a:solidFill>
              </a:rPr>
              <a:t>szempontjából mérvadó mutatók</a:t>
            </a:r>
            <a:br>
              <a:rPr lang="hu-HU" sz="2000" dirty="0">
                <a:solidFill>
                  <a:schemeClr val="accent3">
                    <a:lumMod val="75000"/>
                  </a:schemeClr>
                </a:solidFill>
              </a:rPr>
            </a:br>
            <a:r>
              <a:rPr lang="hu-HU" sz="2000" dirty="0">
                <a:solidFill>
                  <a:schemeClr val="accent3">
                    <a:lumMod val="75000"/>
                  </a:schemeClr>
                </a:solidFill>
              </a:rPr>
              <a:t>- uniós összevetés</a:t>
            </a:r>
          </a:p>
        </p:txBody>
      </p:sp>
      <p:sp>
        <p:nvSpPr>
          <p:cNvPr id="4" name="Dia számának helye 3"/>
          <p:cNvSpPr>
            <a:spLocks noGrp="1"/>
          </p:cNvSpPr>
          <p:nvPr>
            <p:ph type="sldNum" sz="quarter" idx="12"/>
          </p:nvPr>
        </p:nvSpPr>
        <p:spPr/>
        <p:txBody>
          <a:bodyPr/>
          <a:lstStyle/>
          <a:p>
            <a:fld id="{BB62DEA1-B837-1A4C-9683-B98153B49C9F}" type="slidenum">
              <a:rPr lang="hu-HU" smtClean="0">
                <a:solidFill>
                  <a:prstClr val="black">
                    <a:tint val="75000"/>
                  </a:prstClr>
                </a:solidFill>
              </a:rPr>
              <a:pPr/>
              <a:t>2</a:t>
            </a:fld>
            <a:endParaRPr lang="hu-HU" dirty="0">
              <a:solidFill>
                <a:prstClr val="black">
                  <a:tint val="75000"/>
                </a:prstClr>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589408"/>
            <a:ext cx="1511144" cy="19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zövegdoboz 2"/>
          <p:cNvSpPr txBox="1"/>
          <p:nvPr/>
        </p:nvSpPr>
        <p:spPr>
          <a:xfrm>
            <a:off x="0" y="5953472"/>
            <a:ext cx="3419872" cy="276999"/>
          </a:xfrm>
          <a:prstGeom prst="rect">
            <a:avLst/>
          </a:prstGeom>
          <a:noFill/>
        </p:spPr>
        <p:txBody>
          <a:bodyPr wrap="square" rtlCol="0">
            <a:spAutoFit/>
          </a:bodyPr>
          <a:lstStyle/>
          <a:p>
            <a:pPr algn="just"/>
            <a:r>
              <a:rPr lang="hu-HU" sz="1200" dirty="0">
                <a:latin typeface="Garamond" panose="02020404030301010803" pitchFamily="18" charset="0"/>
              </a:rPr>
              <a:t>* Normalizált pontszám</a:t>
            </a:r>
          </a:p>
        </p:txBody>
      </p:sp>
      <p:sp>
        <p:nvSpPr>
          <p:cNvPr id="9" name="Szövegdoboz 8"/>
          <p:cNvSpPr txBox="1"/>
          <p:nvPr/>
        </p:nvSpPr>
        <p:spPr>
          <a:xfrm>
            <a:off x="0" y="6230471"/>
            <a:ext cx="4067944" cy="276999"/>
          </a:xfrm>
          <a:prstGeom prst="rect">
            <a:avLst/>
          </a:prstGeom>
          <a:noFill/>
        </p:spPr>
        <p:txBody>
          <a:bodyPr wrap="square" rtlCol="0">
            <a:spAutoFit/>
          </a:bodyPr>
          <a:lstStyle/>
          <a:p>
            <a:pPr algn="just"/>
            <a:r>
              <a:rPr lang="hu-HU" sz="1200" dirty="0">
                <a:latin typeface="Garamond" panose="02020404030301010803" pitchFamily="18" charset="0"/>
              </a:rPr>
              <a:t>Forrás: </a:t>
            </a:r>
            <a:r>
              <a:rPr lang="en-GB" sz="1200" dirty="0">
                <a:latin typeface="Garamond" panose="02020404030301010803" pitchFamily="18" charset="0"/>
              </a:rPr>
              <a:t>EIS 202</a:t>
            </a:r>
            <a:r>
              <a:rPr lang="hu-HU" sz="1200" dirty="0">
                <a:latin typeface="Garamond" panose="02020404030301010803" pitchFamily="18" charset="0"/>
              </a:rPr>
              <a:t>1</a:t>
            </a:r>
            <a:r>
              <a:rPr lang="en-GB" sz="1200" dirty="0">
                <a:latin typeface="Garamond" panose="02020404030301010803" pitchFamily="18" charset="0"/>
              </a:rPr>
              <a:t> database, ill. EIS 202</a:t>
            </a:r>
            <a:r>
              <a:rPr lang="hu-HU" sz="1200" dirty="0">
                <a:latin typeface="Garamond" panose="02020404030301010803" pitchFamily="18" charset="0"/>
              </a:rPr>
              <a:t>1</a:t>
            </a:r>
            <a:r>
              <a:rPr lang="en-GB" sz="1200" dirty="0">
                <a:latin typeface="Garamond" panose="02020404030301010803" pitchFamily="18" charset="0"/>
              </a:rPr>
              <a:t> – Main Report</a:t>
            </a:r>
            <a:r>
              <a:rPr lang="hu-HU" sz="1200" dirty="0">
                <a:latin typeface="Garamond" panose="02020404030301010803" pitchFamily="18" charset="0"/>
              </a:rPr>
              <a:t> 58. old.</a:t>
            </a:r>
            <a:endParaRPr lang="en-GB" sz="1200" dirty="0">
              <a:latin typeface="Garamond" panose="02020404030301010803" pitchFamily="18" charset="0"/>
            </a:endParaRPr>
          </a:p>
        </p:txBody>
      </p:sp>
      <p:sp>
        <p:nvSpPr>
          <p:cNvPr id="5" name="TextBox 5"/>
          <p:cNvSpPr txBox="1">
            <a:spLocks noGrp="1"/>
          </p:cNvSpPr>
          <p:nvPr>
            <p:ph idx="1"/>
          </p:nvPr>
        </p:nvSpPr>
        <p:spPr>
          <a:xfrm>
            <a:off x="22522" y="1223908"/>
            <a:ext cx="6997750" cy="2000548"/>
          </a:xfrm>
          <a:prstGeom prst="rect">
            <a:avLst/>
          </a:prstGeom>
        </p:spPr>
        <p:txBody>
          <a:bodyPr wrap="square" lIns="0" tIns="0" rIns="0" bIns="0" rtlCol="0" anchor="t">
            <a:spAutoFit/>
          </a:bodyPr>
          <a:lstStyle/>
          <a:p>
            <a:pPr marL="231140" indent="0" algn="ctr">
              <a:lnSpc>
                <a:spcPct val="100000"/>
              </a:lnSpc>
              <a:spcBef>
                <a:spcPts val="0"/>
              </a:spcBef>
              <a:buNone/>
            </a:pPr>
            <a:r>
              <a:rPr lang="hu-HU" sz="1800" b="1" dirty="0"/>
              <a:t>A 2021. évi Európai Innováció Eredménytábla </a:t>
            </a:r>
            <a:r>
              <a:rPr lang="en-GB" sz="1800" b="1" dirty="0"/>
              <a:t>(European Innovation Scoreboard, EIS)</a:t>
            </a:r>
            <a:r>
              <a:rPr lang="hu-HU" sz="1800" b="1" dirty="0"/>
              <a:t> összesen 32 indikátora közül …</a:t>
            </a:r>
            <a:endParaRPr lang="en-GB" sz="1800" b="1" dirty="0"/>
          </a:p>
          <a:p>
            <a:pPr marL="231140" indent="0" algn="ctr">
              <a:lnSpc>
                <a:spcPct val="100000"/>
              </a:lnSpc>
              <a:spcBef>
                <a:spcPts val="0"/>
              </a:spcBef>
              <a:buNone/>
            </a:pPr>
            <a:endParaRPr lang="hu-HU" sz="1000" dirty="0"/>
          </a:p>
          <a:p>
            <a:pPr marL="516890" indent="-285750" algn="just">
              <a:lnSpc>
                <a:spcPct val="100000"/>
              </a:lnSpc>
              <a:spcBef>
                <a:spcPts val="0"/>
              </a:spcBef>
            </a:pPr>
            <a:r>
              <a:rPr lang="hu-HU" sz="1400" dirty="0"/>
              <a:t>3.3.1. sz. mutató: A nemzetközi (PCT-) szabadalmi bejelentések száma az eljárás nemzetközi szakaszában 1 milliárd USD GDP-re vetítve (vásárlóerő-paritáson számolva) (db)</a:t>
            </a:r>
          </a:p>
          <a:p>
            <a:pPr marL="516890" indent="-285750" algn="just">
              <a:lnSpc>
                <a:spcPct val="100000"/>
              </a:lnSpc>
              <a:spcBef>
                <a:spcPts val="0"/>
              </a:spcBef>
            </a:pPr>
            <a:r>
              <a:rPr lang="hu-HU" sz="1400" dirty="0"/>
              <a:t>3.3.2. sz. mutató: A </a:t>
            </a:r>
            <a:r>
              <a:rPr lang="hu-HU" sz="1400" dirty="0" err="1"/>
              <a:t>WIPO-hoz</a:t>
            </a:r>
            <a:r>
              <a:rPr lang="hu-HU" sz="1400" dirty="0"/>
              <a:t> és az </a:t>
            </a:r>
            <a:r>
              <a:rPr lang="hu-HU" sz="1400" dirty="0" err="1"/>
              <a:t>EUIPO-hoz</a:t>
            </a:r>
            <a:r>
              <a:rPr lang="hu-HU" sz="1400" dirty="0"/>
              <a:t> benyújtott védjegybejelentések száma 1 milliárd USD GDP-re vetítve (vásárlóerő-paritáson számolva) (db)</a:t>
            </a:r>
          </a:p>
          <a:p>
            <a:pPr marL="516890" indent="-285750" algn="just">
              <a:lnSpc>
                <a:spcPct val="100000"/>
              </a:lnSpc>
              <a:spcBef>
                <a:spcPts val="0"/>
              </a:spcBef>
            </a:pPr>
            <a:r>
              <a:rPr lang="hu-HU" sz="1400" dirty="0"/>
              <a:t>3.3.3. sz. mutató: Az </a:t>
            </a:r>
            <a:r>
              <a:rPr lang="hu-HU" sz="1400" dirty="0" err="1"/>
              <a:t>EUIPO-hoz</a:t>
            </a:r>
            <a:r>
              <a:rPr lang="hu-HU" sz="1400" dirty="0"/>
              <a:t> benyújtott, egyéni jellegű formatervezési mintaoltalmi bejelentések száma 1 milliárd USD GDP-re vetítve (vásárlóerő-paritáson számolva) (db)</a:t>
            </a:r>
          </a:p>
        </p:txBody>
      </p:sp>
    </p:spTree>
    <p:extLst>
      <p:ext uri="{BB962C8B-B14F-4D97-AF65-F5344CB8AC3E}">
        <p14:creationId xmlns:p14="http://schemas.microsoft.com/office/powerpoint/2010/main" val="573771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Pályázati felhívások</a:t>
            </a:r>
          </a:p>
        </p:txBody>
      </p:sp>
      <p:sp>
        <p:nvSpPr>
          <p:cNvPr id="3" name="Tartalom helye 2"/>
          <p:cNvSpPr>
            <a:spLocks noGrp="1"/>
          </p:cNvSpPr>
          <p:nvPr>
            <p:ph idx="1"/>
          </p:nvPr>
        </p:nvSpPr>
        <p:spPr/>
        <p:txBody>
          <a:bodyPr/>
          <a:lstStyle/>
          <a:p>
            <a:r>
              <a:rPr lang="hu-HU" dirty="0"/>
              <a:t>2020-1.1.3-IPARJOG:</a:t>
            </a:r>
          </a:p>
          <a:p>
            <a:pPr marL="0" indent="0" algn="just">
              <a:buNone/>
            </a:pPr>
            <a:r>
              <a:rPr lang="hu-HU" sz="2000" dirty="0"/>
              <a:t>Támogatásra jogosultak köre</a:t>
            </a:r>
          </a:p>
          <a:p>
            <a:pPr marL="0" indent="0" algn="just">
              <a:buNone/>
            </a:pPr>
            <a:r>
              <a:rPr lang="hu-HU" sz="2000" dirty="0"/>
              <a:t>Felsőoktatási intézmény, Egyéb (nem felsőoktatási) oktatási intézmény, Egyéb költségvetési kutatóhely, Egyéb költségvetési intézmény (nem oktatási vagy kutatóhely), Vállalkozói kutatóhely, Vállalkozás (nem kutató jellegű), Nonprofit kutatóhely, Egyéb nonprofit szervezet (nem kutató jellegű), ELKH kutatóintézetei</a:t>
            </a:r>
          </a:p>
          <a:p>
            <a:endParaRPr lang="hu-HU" dirty="0"/>
          </a:p>
          <a:p>
            <a:r>
              <a:rPr lang="hu-HU" dirty="0"/>
              <a:t>2021-1.1.1-IPARJOG:</a:t>
            </a:r>
          </a:p>
          <a:p>
            <a:pPr marL="0" indent="0" algn="just">
              <a:buNone/>
            </a:pPr>
            <a:r>
              <a:rPr lang="hu-HU" sz="2000" dirty="0"/>
              <a:t>Támogatásra jogosultak köre</a:t>
            </a:r>
          </a:p>
          <a:p>
            <a:pPr marL="0" indent="0" algn="just">
              <a:buNone/>
            </a:pPr>
            <a:r>
              <a:rPr lang="hu-HU" sz="2000" dirty="0"/>
              <a:t>Egyéb, pl. magánszemély</a:t>
            </a:r>
          </a:p>
          <a:p>
            <a:endParaRPr lang="hu-HU" dirty="0"/>
          </a:p>
        </p:txBody>
      </p:sp>
      <p:sp>
        <p:nvSpPr>
          <p:cNvPr id="4" name="Dia számának helye 3"/>
          <p:cNvSpPr>
            <a:spLocks noGrp="1"/>
          </p:cNvSpPr>
          <p:nvPr>
            <p:ph type="sldNum" sz="quarter" idx="12"/>
          </p:nvPr>
        </p:nvSpPr>
        <p:spPr/>
        <p:txBody>
          <a:bodyPr/>
          <a:lstStyle/>
          <a:p>
            <a:fld id="{BB62DEA1-B837-1A4C-9683-B98153B49C9F}" type="slidenum">
              <a:rPr lang="hu-HU" smtClean="0">
                <a:solidFill>
                  <a:prstClr val="black">
                    <a:tint val="75000"/>
                  </a:prstClr>
                </a:solidFill>
              </a:rPr>
              <a:pPr/>
              <a:t>3</a:t>
            </a:fld>
            <a:endParaRPr lang="hu-HU" dirty="0">
              <a:solidFill>
                <a:prstClr val="black">
                  <a:tint val="75000"/>
                </a:prstClr>
              </a:solidFill>
            </a:endParaRPr>
          </a:p>
        </p:txBody>
      </p:sp>
    </p:spTree>
    <p:extLst>
      <p:ext uri="{BB962C8B-B14F-4D97-AF65-F5344CB8AC3E}">
        <p14:creationId xmlns:p14="http://schemas.microsoft.com/office/powerpoint/2010/main" val="13750559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TÁMOGATHATÓ TEVÉKENYSÉGEK</a:t>
            </a:r>
          </a:p>
        </p:txBody>
      </p:sp>
      <p:sp>
        <p:nvSpPr>
          <p:cNvPr id="3" name="Tartalom helye 2"/>
          <p:cNvSpPr>
            <a:spLocks noGrp="1"/>
          </p:cNvSpPr>
          <p:nvPr>
            <p:ph idx="1"/>
          </p:nvPr>
        </p:nvSpPr>
        <p:spPr/>
        <p:txBody>
          <a:bodyPr/>
          <a:lstStyle/>
          <a:p>
            <a:pPr algn="just"/>
            <a:r>
              <a:rPr lang="hu-HU" sz="2400" dirty="0"/>
              <a:t>I. Hazai szabadalmi, használatiminta-oltalmi vagy növényfajta-oltalmi bejelentés</a:t>
            </a:r>
          </a:p>
          <a:p>
            <a:pPr algn="just"/>
            <a:r>
              <a:rPr lang="hu-HU" sz="2400" dirty="0"/>
              <a:t>II. Szabadalmi Együttműködési Szerződés (PCT) szerinti bejelentés</a:t>
            </a:r>
          </a:p>
          <a:p>
            <a:pPr algn="just"/>
            <a:r>
              <a:rPr lang="hu-HU" sz="2400" dirty="0"/>
              <a:t>III. Szabadalmi Együttműködési Szerződés (PCT) szerinti nemzeti/regionális eljárások megindítása</a:t>
            </a:r>
          </a:p>
          <a:p>
            <a:pPr algn="just"/>
            <a:r>
              <a:rPr lang="hu-HU" sz="2400" dirty="0"/>
              <a:t>IV. Európai szabadalom hatályosítása</a:t>
            </a:r>
          </a:p>
          <a:p>
            <a:pPr algn="just"/>
            <a:r>
              <a:rPr lang="hu-HU" sz="2400" dirty="0"/>
              <a:t>V. Hazai védjegy bejelentés</a:t>
            </a:r>
          </a:p>
          <a:p>
            <a:pPr algn="just"/>
            <a:r>
              <a:rPr lang="hu-HU" sz="2400" dirty="0"/>
              <a:t>VI. Európai uniós védjegy bejelentés</a:t>
            </a:r>
          </a:p>
          <a:p>
            <a:pPr algn="just"/>
            <a:r>
              <a:rPr lang="hu-HU" sz="2400" dirty="0"/>
              <a:t>VII. Nemzetközi védjegy bejelentés</a:t>
            </a:r>
          </a:p>
          <a:p>
            <a:pPr algn="just"/>
            <a:r>
              <a:rPr lang="hu-HU" sz="2400" dirty="0"/>
              <a:t>VIII. Hazai </a:t>
            </a:r>
            <a:r>
              <a:rPr lang="hu-HU" sz="2400" dirty="0" err="1"/>
              <a:t>formatervezésiminta-oltalmi</a:t>
            </a:r>
            <a:r>
              <a:rPr lang="hu-HU" sz="2400" dirty="0"/>
              <a:t> bejelentés</a:t>
            </a:r>
          </a:p>
          <a:p>
            <a:pPr algn="just"/>
            <a:r>
              <a:rPr lang="hu-HU" sz="2400" dirty="0"/>
              <a:t>IX. Közösségi </a:t>
            </a:r>
            <a:r>
              <a:rPr lang="hu-HU" sz="2400" dirty="0" err="1"/>
              <a:t>formatervezésiminta-oltalmi</a:t>
            </a:r>
            <a:r>
              <a:rPr lang="hu-HU" sz="2400" dirty="0"/>
              <a:t> bejelentés</a:t>
            </a:r>
          </a:p>
          <a:p>
            <a:endParaRPr lang="hu-HU" dirty="0"/>
          </a:p>
        </p:txBody>
      </p:sp>
      <p:sp>
        <p:nvSpPr>
          <p:cNvPr id="4" name="Dia számának helye 3"/>
          <p:cNvSpPr>
            <a:spLocks noGrp="1"/>
          </p:cNvSpPr>
          <p:nvPr>
            <p:ph type="sldNum" sz="quarter" idx="12"/>
          </p:nvPr>
        </p:nvSpPr>
        <p:spPr/>
        <p:txBody>
          <a:bodyPr/>
          <a:lstStyle/>
          <a:p>
            <a:fld id="{BB62DEA1-B837-1A4C-9683-B98153B49C9F}" type="slidenum">
              <a:rPr lang="hu-HU" smtClean="0">
                <a:solidFill>
                  <a:prstClr val="black">
                    <a:tint val="75000"/>
                  </a:prstClr>
                </a:solidFill>
              </a:rPr>
              <a:pPr/>
              <a:t>4</a:t>
            </a:fld>
            <a:endParaRPr lang="hu-HU" dirty="0">
              <a:solidFill>
                <a:prstClr val="black">
                  <a:tint val="75000"/>
                </a:prstClr>
              </a:solidFill>
            </a:endParaRPr>
          </a:p>
        </p:txBody>
      </p:sp>
    </p:spTree>
    <p:extLst>
      <p:ext uri="{BB962C8B-B14F-4D97-AF65-F5344CB8AC3E}">
        <p14:creationId xmlns:p14="http://schemas.microsoft.com/office/powerpoint/2010/main" val="5736322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TÁMOGATHATÓ TEVÉKENYSÉGEK</a:t>
            </a:r>
          </a:p>
        </p:txBody>
      </p:sp>
      <p:sp>
        <p:nvSpPr>
          <p:cNvPr id="3" name="Tartalom helye 2"/>
          <p:cNvSpPr>
            <a:spLocks noGrp="1"/>
          </p:cNvSpPr>
          <p:nvPr>
            <p:ph idx="1"/>
          </p:nvPr>
        </p:nvSpPr>
        <p:spPr/>
        <p:txBody>
          <a:bodyPr/>
          <a:lstStyle/>
          <a:p>
            <a:pPr algn="just"/>
            <a:r>
              <a:rPr lang="hu-HU" sz="2000" dirty="0"/>
              <a:t>I. Hazai szabadalmi, használatiminta-oltalmi vagy növényfajta-oltalmi bejelentés</a:t>
            </a:r>
          </a:p>
          <a:p>
            <a:pPr marL="0" indent="0" algn="just">
              <a:buNone/>
            </a:pPr>
            <a:r>
              <a:rPr lang="hu-HU" sz="1400" dirty="0"/>
              <a:t>JOGOSULTSÁGI FELTÉTELEK:</a:t>
            </a:r>
          </a:p>
          <a:p>
            <a:pPr lvl="1" algn="just"/>
            <a:r>
              <a:rPr lang="hu-HU" sz="1400" dirty="0"/>
              <a:t>a támogatást igénylő csak az lehet, aki benyújtotta a bejelentést, </a:t>
            </a:r>
          </a:p>
          <a:p>
            <a:pPr lvl="1" algn="just"/>
            <a:r>
              <a:rPr lang="hu-HU" sz="1400" dirty="0"/>
              <a:t>a bejelentés bejelentési napja legfeljebb 12 hónappal korábbi, mint a támogatási kérelem benyújtásának napja. </a:t>
            </a:r>
          </a:p>
          <a:p>
            <a:pPr lvl="1" algn="just"/>
            <a:r>
              <a:rPr lang="hu-HU" sz="1400" dirty="0"/>
              <a:t>(Csak a  2020-1.1.3-IPARJOG felhívásnál) a bejelentés benyújtása a Magyar Szabadalmi Ügyvivői Kamarában tagként bejegyzett szabadalmi ügyvivő képviseletével történt,</a:t>
            </a:r>
          </a:p>
          <a:p>
            <a:pPr marL="0" lvl="1" indent="0" algn="just">
              <a:spcBef>
                <a:spcPts val="1000"/>
              </a:spcBef>
              <a:buNone/>
            </a:pPr>
            <a:r>
              <a:rPr lang="hu-HU" sz="1400" dirty="0"/>
              <a:t>TÁMOGATHATÓ KÖLTSÉG:</a:t>
            </a:r>
          </a:p>
          <a:p>
            <a:pPr lvl="1" algn="just"/>
            <a:r>
              <a:rPr lang="hu-HU" sz="1400" dirty="0"/>
              <a:t>szabadalmi ügyvivői szolgáltatás költsége (52. Igénybe vett szolgáltatások),</a:t>
            </a:r>
          </a:p>
          <a:p>
            <a:pPr lvl="1" algn="just"/>
            <a:r>
              <a:rPr lang="hu-HU" sz="1400" dirty="0"/>
              <a:t>hazai szabadalmi, </a:t>
            </a:r>
            <a:r>
              <a:rPr lang="hu-HU" sz="1400" dirty="0" err="1"/>
              <a:t>használatimintaoltalmi</a:t>
            </a:r>
            <a:r>
              <a:rPr lang="hu-HU" sz="1400" dirty="0"/>
              <a:t> vagy növényfajta-oltalmi bejelentés bejelentési és kutatási vagy bejelentési díja (53. Egyéb szolgáltatások).</a:t>
            </a:r>
          </a:p>
          <a:p>
            <a:pPr marL="0" indent="0" algn="just">
              <a:buNone/>
            </a:pPr>
            <a:r>
              <a:rPr lang="hu-HU" sz="1400" dirty="0"/>
              <a:t>A TÁMOGATÁS ÖSSZEGE: </a:t>
            </a:r>
          </a:p>
          <a:p>
            <a:pPr lvl="1" algn="just"/>
            <a:r>
              <a:rPr lang="hu-HU" sz="1400" dirty="0"/>
              <a:t>600 000 Ft (a  2020-1.1.3-IPARJOG felhívásnál </a:t>
            </a:r>
            <a:r>
              <a:rPr lang="hu-HU" sz="1400" b="1" dirty="0"/>
              <a:t>átalány elszámolás </a:t>
            </a:r>
            <a:r>
              <a:rPr lang="hu-HU" sz="1400" dirty="0"/>
              <a:t>és pontosan ennyi).</a:t>
            </a:r>
          </a:p>
          <a:p>
            <a:pPr marL="0" lvl="1" indent="0" algn="just">
              <a:spcBef>
                <a:spcPts val="1000"/>
              </a:spcBef>
              <a:buNone/>
            </a:pPr>
            <a:r>
              <a:rPr lang="hu-HU" sz="1400" dirty="0"/>
              <a:t>CSATOLANDÓ MELLÉKLETEK:</a:t>
            </a:r>
          </a:p>
          <a:p>
            <a:pPr lvl="1" algn="just"/>
            <a:r>
              <a:rPr lang="hu-HU" sz="1400" dirty="0"/>
              <a:t>Értesítés a bejelentési nap elismeréséről.</a:t>
            </a:r>
          </a:p>
        </p:txBody>
      </p:sp>
      <p:sp>
        <p:nvSpPr>
          <p:cNvPr id="4" name="Dia számának helye 3"/>
          <p:cNvSpPr>
            <a:spLocks noGrp="1"/>
          </p:cNvSpPr>
          <p:nvPr>
            <p:ph type="sldNum" sz="quarter" idx="12"/>
          </p:nvPr>
        </p:nvSpPr>
        <p:spPr/>
        <p:txBody>
          <a:bodyPr/>
          <a:lstStyle/>
          <a:p>
            <a:fld id="{BB62DEA1-B837-1A4C-9683-B98153B49C9F}" type="slidenum">
              <a:rPr lang="hu-HU" smtClean="0">
                <a:solidFill>
                  <a:prstClr val="black">
                    <a:tint val="75000"/>
                  </a:prstClr>
                </a:solidFill>
              </a:rPr>
              <a:pPr/>
              <a:t>5</a:t>
            </a:fld>
            <a:endParaRPr lang="hu-HU" dirty="0">
              <a:solidFill>
                <a:prstClr val="black">
                  <a:tint val="75000"/>
                </a:prstClr>
              </a:solidFill>
            </a:endParaRPr>
          </a:p>
        </p:txBody>
      </p:sp>
    </p:spTree>
    <p:extLst>
      <p:ext uri="{BB962C8B-B14F-4D97-AF65-F5344CB8AC3E}">
        <p14:creationId xmlns:p14="http://schemas.microsoft.com/office/powerpoint/2010/main" val="20728808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TÁMOGATHATÓ TEVÉKENYSÉGEK</a:t>
            </a:r>
          </a:p>
        </p:txBody>
      </p:sp>
      <p:sp>
        <p:nvSpPr>
          <p:cNvPr id="3" name="Tartalom helye 2"/>
          <p:cNvSpPr>
            <a:spLocks noGrp="1"/>
          </p:cNvSpPr>
          <p:nvPr>
            <p:ph idx="1"/>
          </p:nvPr>
        </p:nvSpPr>
        <p:spPr>
          <a:xfrm>
            <a:off x="332274" y="873940"/>
            <a:ext cx="8476683" cy="5291364"/>
          </a:xfrm>
        </p:spPr>
        <p:txBody>
          <a:bodyPr/>
          <a:lstStyle/>
          <a:p>
            <a:pPr algn="just"/>
            <a:r>
              <a:rPr lang="hu-HU" sz="2400" dirty="0"/>
              <a:t>II. Szabadalmi Együttműködési Szerződés (PCT) szerinti bejelentés</a:t>
            </a:r>
          </a:p>
          <a:p>
            <a:pPr marL="0" indent="0" algn="just">
              <a:buNone/>
            </a:pPr>
            <a:r>
              <a:rPr lang="hu-HU" sz="1400" dirty="0"/>
              <a:t>JOGOSULTSÁGI FELTÉTELEK:</a:t>
            </a:r>
          </a:p>
          <a:p>
            <a:pPr lvl="1" algn="just"/>
            <a:r>
              <a:rPr lang="hu-HU" sz="1400" dirty="0"/>
              <a:t>a támogatást igénylő csak az lehet, aki benyújtotta a nemzetközi bejelentést,</a:t>
            </a:r>
          </a:p>
          <a:p>
            <a:pPr lvl="1" algn="just"/>
            <a:r>
              <a:rPr lang="hu-HU" sz="1400" dirty="0"/>
              <a:t>a nemzetközi bejelentés magyar elsőbbséggel rendelkezik, </a:t>
            </a:r>
          </a:p>
          <a:p>
            <a:pPr lvl="1" algn="just"/>
            <a:r>
              <a:rPr lang="hu-HU" sz="1400" dirty="0"/>
              <a:t>a Szellemi Tulajdon Nemzeti Hivatala (a továbbiakban: SZTNH) által kiállított szabadalomképességi értékelés3 benyújtása, amely igazolja, hogy a bejelentésben van olyan műszaki tartalom, ami kielégítheti az újdonság, feltalálói tevékenység és ipari alkalmazhatóság követelményét, </a:t>
            </a:r>
          </a:p>
          <a:p>
            <a:pPr lvl="1" algn="just"/>
            <a:r>
              <a:rPr lang="hu-HU" sz="1400" dirty="0"/>
              <a:t>a nemzetközi szabadalmi bejelentés bejelentési napja legfeljebb 12 hónappal korábbi, mint a támogatási kérelem benyújtásának napja.</a:t>
            </a:r>
          </a:p>
          <a:p>
            <a:pPr marL="0" lvl="1" indent="0" algn="just">
              <a:spcBef>
                <a:spcPts val="1000"/>
              </a:spcBef>
              <a:buNone/>
            </a:pPr>
            <a:r>
              <a:rPr lang="hu-HU" sz="1400" dirty="0"/>
              <a:t>TÁMOGATHATÓ KÖLTSÉG:</a:t>
            </a:r>
          </a:p>
          <a:p>
            <a:pPr lvl="1" algn="just"/>
            <a:r>
              <a:rPr lang="hu-HU" sz="1400" dirty="0"/>
              <a:t>iparjogvédelmi tanácsadás költsége, szabadalmi ügyvivői szolgáltatás költsége (52. Igénybe vett szolgáltatások),</a:t>
            </a:r>
          </a:p>
          <a:p>
            <a:pPr lvl="1" algn="just"/>
            <a:r>
              <a:rPr lang="hu-HU" sz="1400" dirty="0"/>
              <a:t>PCT bejelentés bejelentési, továbbítási, kutatási, elővizsgálati díja, valamint a szabadalomképességi értékelés díja  (53. Egyéb szolgáltatások).</a:t>
            </a:r>
          </a:p>
          <a:p>
            <a:pPr marL="0" indent="0" algn="just">
              <a:buNone/>
            </a:pPr>
            <a:r>
              <a:rPr lang="hu-HU" sz="1400" dirty="0"/>
              <a:t>A TÁMOGATÁS ÖSSZEGE: </a:t>
            </a:r>
          </a:p>
          <a:p>
            <a:pPr lvl="1" algn="just"/>
            <a:r>
              <a:rPr lang="hu-HU" sz="1400" dirty="0"/>
              <a:t>3 000 </a:t>
            </a:r>
            <a:r>
              <a:rPr lang="hu-HU" sz="1400" dirty="0" err="1"/>
              <a:t>000</a:t>
            </a:r>
            <a:r>
              <a:rPr lang="hu-HU" sz="1400" dirty="0"/>
              <a:t> Ft (a  2020-1.1.3-IPARJOG felhívásnál </a:t>
            </a:r>
            <a:r>
              <a:rPr lang="hu-HU" sz="1400" b="1" dirty="0"/>
              <a:t>átalány elszámolás </a:t>
            </a:r>
            <a:r>
              <a:rPr lang="hu-HU" sz="1400" dirty="0"/>
              <a:t>és pontosan ennyi).</a:t>
            </a:r>
          </a:p>
          <a:p>
            <a:pPr marL="0" lvl="1" indent="0" algn="just">
              <a:spcBef>
                <a:spcPts val="1000"/>
              </a:spcBef>
              <a:buNone/>
            </a:pPr>
            <a:r>
              <a:rPr lang="hu-HU" sz="1400" dirty="0"/>
              <a:t>CSATOLANDÓ MELLÉKLETEK:</a:t>
            </a:r>
          </a:p>
          <a:p>
            <a:pPr lvl="1" algn="just"/>
            <a:r>
              <a:rPr lang="hu-HU" sz="1400" dirty="0"/>
              <a:t>Érkeztetett PCT bejelentési kérelem (PCT/RO/101 űrlap) és értesítés a kutatási másolat átvételéről (PCT/ISA/202 űrlap),</a:t>
            </a:r>
          </a:p>
          <a:p>
            <a:pPr lvl="1" algn="just"/>
            <a:r>
              <a:rPr lang="hu-HU" sz="1400" dirty="0"/>
              <a:t>SZTNH által kiállított szabadalomképességi értékelés, amely igazolja, hogy a bejelentésben van olyan műszaki tartalom, ami kielégítheti az újdonság, feltalálói tevékenység és ipari alkalmazhatóság követelményét. </a:t>
            </a:r>
          </a:p>
        </p:txBody>
      </p:sp>
      <p:sp>
        <p:nvSpPr>
          <p:cNvPr id="4" name="Dia számának helye 3"/>
          <p:cNvSpPr>
            <a:spLocks noGrp="1"/>
          </p:cNvSpPr>
          <p:nvPr>
            <p:ph type="sldNum" sz="quarter" idx="12"/>
          </p:nvPr>
        </p:nvSpPr>
        <p:spPr/>
        <p:txBody>
          <a:bodyPr/>
          <a:lstStyle/>
          <a:p>
            <a:fld id="{BB62DEA1-B837-1A4C-9683-B98153B49C9F}" type="slidenum">
              <a:rPr lang="hu-HU" smtClean="0">
                <a:solidFill>
                  <a:prstClr val="black">
                    <a:tint val="75000"/>
                  </a:prstClr>
                </a:solidFill>
              </a:rPr>
              <a:pPr/>
              <a:t>6</a:t>
            </a:fld>
            <a:endParaRPr lang="hu-HU" dirty="0">
              <a:solidFill>
                <a:prstClr val="black">
                  <a:tint val="75000"/>
                </a:prstClr>
              </a:solidFill>
            </a:endParaRPr>
          </a:p>
        </p:txBody>
      </p:sp>
    </p:spTree>
    <p:extLst>
      <p:ext uri="{BB962C8B-B14F-4D97-AF65-F5344CB8AC3E}">
        <p14:creationId xmlns:p14="http://schemas.microsoft.com/office/powerpoint/2010/main" val="40625742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TÁMOGATHATÓ TEVÉKENYSÉGEK</a:t>
            </a:r>
          </a:p>
        </p:txBody>
      </p:sp>
      <p:sp>
        <p:nvSpPr>
          <p:cNvPr id="3" name="Tartalom helye 2"/>
          <p:cNvSpPr>
            <a:spLocks noGrp="1"/>
          </p:cNvSpPr>
          <p:nvPr>
            <p:ph idx="1"/>
          </p:nvPr>
        </p:nvSpPr>
        <p:spPr>
          <a:xfrm>
            <a:off x="332274" y="873940"/>
            <a:ext cx="8476683" cy="5291364"/>
          </a:xfrm>
        </p:spPr>
        <p:txBody>
          <a:bodyPr/>
          <a:lstStyle/>
          <a:p>
            <a:pPr lvl="0" algn="just"/>
            <a:r>
              <a:rPr lang="hu-HU" sz="2400" dirty="0">
                <a:solidFill>
                  <a:prstClr val="black"/>
                </a:solidFill>
              </a:rPr>
              <a:t>III. Szabadalmi Együttműködési Szerződés (PCT) szerinti nemzeti/regionális eljárások megindítása</a:t>
            </a:r>
          </a:p>
          <a:p>
            <a:pPr marL="0" indent="0" algn="just">
              <a:buNone/>
            </a:pPr>
            <a:r>
              <a:rPr lang="hu-HU" sz="1400" dirty="0"/>
              <a:t>JOGOSULTSÁGI FELTÉTELEK:</a:t>
            </a:r>
          </a:p>
          <a:p>
            <a:pPr lvl="1" algn="just"/>
            <a:r>
              <a:rPr lang="hu-HU" sz="1400" dirty="0"/>
              <a:t>a támogatást igénylő a nemzeti/regionális eljárás megindítója,</a:t>
            </a:r>
          </a:p>
          <a:p>
            <a:pPr lvl="1" algn="just"/>
            <a:r>
              <a:rPr lang="hu-HU" sz="1400" dirty="0"/>
              <a:t>a nemzetközi bejelentés magyar elsőbbséggel rendelkezik, </a:t>
            </a:r>
          </a:p>
          <a:p>
            <a:pPr lvl="1" algn="just"/>
            <a:r>
              <a:rPr lang="hu-HU" sz="1400" dirty="0"/>
              <a:t>a nemzetközi kutatási szerv által a PCT Végrehajtási Szabályzata 43bis. 1 szabály alapján kiállított írásos vélemény csatolása, amely igazolja, hogy a benyújtott igénypontok között van olyan, ami kielégíti az újdonság, feltalálói tevékenység és ipari alkalmazhatóság követelményét, vagy </a:t>
            </a:r>
          </a:p>
          <a:p>
            <a:pPr lvl="1" algn="just"/>
            <a:r>
              <a:rPr lang="hu-HU" sz="1400" dirty="0"/>
              <a:t>a PCT 35. cikke és a PCT Végrehajtási Szabályzata 70. szabálya szerinti nemzetközi elővizsgálati jelentés csatolása, amely igazolja, hogy a benyújtott igénypontok között van olyan, ami kielégíti az újdonság, feltalálói tevékenység és ipari alkalmazhatóság követelményét, </a:t>
            </a:r>
          </a:p>
          <a:p>
            <a:pPr lvl="1" algn="just"/>
            <a:r>
              <a:rPr lang="hu-HU" sz="1400" dirty="0"/>
              <a:t>az egyes nemzeti/regionális hatóságok által kiállított értesítés benyújtása a nemzeti szakasz megindításáról, valamint a dokumentum(ok) magyar nyelvű fordításának csatolása, </a:t>
            </a:r>
          </a:p>
          <a:p>
            <a:pPr lvl="1" algn="just"/>
            <a:r>
              <a:rPr lang="hu-HU" sz="1400" dirty="0"/>
              <a:t>egy nemzetközi bejelentés vonatkozásában jelen tevékenység (nemzeti/regionális eljárások megindítása) esetében egy támogatási kérelem nyújtható be és egy kérelemben maximum 5 nemzeti/regionális eljárás támogatása igényelhető,</a:t>
            </a:r>
          </a:p>
          <a:p>
            <a:pPr lvl="1" algn="just"/>
            <a:r>
              <a:rPr lang="hu-HU" sz="1400" dirty="0"/>
              <a:t>a nemzeti/regionális eljárás megindításának napja legfeljebb 12 hónappal korábbi, mint a támogatási kérelem benyújtásának napja.</a:t>
            </a:r>
          </a:p>
          <a:p>
            <a:pPr marL="0" lvl="1" indent="0">
              <a:spcBef>
                <a:spcPts val="1000"/>
              </a:spcBef>
              <a:buNone/>
            </a:pPr>
            <a:endParaRPr lang="hu-HU" sz="1400" dirty="0"/>
          </a:p>
          <a:p>
            <a:pPr marL="0" lvl="1" indent="0">
              <a:spcBef>
                <a:spcPts val="1000"/>
              </a:spcBef>
              <a:buNone/>
            </a:pPr>
            <a:endParaRPr lang="hu-HU" sz="1400" dirty="0"/>
          </a:p>
          <a:p>
            <a:pPr marL="0" lvl="1" indent="0">
              <a:spcBef>
                <a:spcPts val="1000"/>
              </a:spcBef>
              <a:buNone/>
            </a:pPr>
            <a:endParaRPr lang="hu-HU" sz="1400" dirty="0"/>
          </a:p>
        </p:txBody>
      </p:sp>
      <p:sp>
        <p:nvSpPr>
          <p:cNvPr id="4" name="Dia számának helye 3"/>
          <p:cNvSpPr>
            <a:spLocks noGrp="1"/>
          </p:cNvSpPr>
          <p:nvPr>
            <p:ph type="sldNum" sz="quarter" idx="12"/>
          </p:nvPr>
        </p:nvSpPr>
        <p:spPr/>
        <p:txBody>
          <a:bodyPr/>
          <a:lstStyle/>
          <a:p>
            <a:fld id="{BB62DEA1-B837-1A4C-9683-B98153B49C9F}" type="slidenum">
              <a:rPr lang="hu-HU" smtClean="0">
                <a:solidFill>
                  <a:prstClr val="black">
                    <a:tint val="75000"/>
                  </a:prstClr>
                </a:solidFill>
              </a:rPr>
              <a:pPr/>
              <a:t>7</a:t>
            </a:fld>
            <a:endParaRPr lang="hu-HU" dirty="0">
              <a:solidFill>
                <a:prstClr val="black">
                  <a:tint val="75000"/>
                </a:prstClr>
              </a:solidFill>
            </a:endParaRPr>
          </a:p>
        </p:txBody>
      </p:sp>
    </p:spTree>
    <p:extLst>
      <p:ext uri="{BB962C8B-B14F-4D97-AF65-F5344CB8AC3E}">
        <p14:creationId xmlns:p14="http://schemas.microsoft.com/office/powerpoint/2010/main" val="30509904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TÁMOGATHATÓ TEVÉKENYSÉGEK</a:t>
            </a:r>
          </a:p>
        </p:txBody>
      </p:sp>
      <p:sp>
        <p:nvSpPr>
          <p:cNvPr id="3" name="Tartalom helye 2"/>
          <p:cNvSpPr>
            <a:spLocks noGrp="1"/>
          </p:cNvSpPr>
          <p:nvPr>
            <p:ph idx="1"/>
          </p:nvPr>
        </p:nvSpPr>
        <p:spPr>
          <a:xfrm>
            <a:off x="332274" y="873940"/>
            <a:ext cx="8476683" cy="5291364"/>
          </a:xfrm>
        </p:spPr>
        <p:txBody>
          <a:bodyPr/>
          <a:lstStyle/>
          <a:p>
            <a:pPr lvl="0" algn="just"/>
            <a:r>
              <a:rPr lang="hu-HU" sz="2400" dirty="0">
                <a:solidFill>
                  <a:prstClr val="black"/>
                </a:solidFill>
              </a:rPr>
              <a:t>III. Szabadalmi Együttműködési Szerződés (PCT) szerinti nemzeti/regionális eljárások megindítása</a:t>
            </a:r>
          </a:p>
          <a:p>
            <a:pPr marL="0" lvl="1" indent="0" algn="just">
              <a:spcBef>
                <a:spcPts val="1000"/>
              </a:spcBef>
              <a:buNone/>
            </a:pPr>
            <a:r>
              <a:rPr lang="hu-HU" sz="1400" dirty="0">
                <a:solidFill>
                  <a:prstClr val="black"/>
                </a:solidFill>
              </a:rPr>
              <a:t>TÁMOGATHATÓ KÖLTSÉG:</a:t>
            </a:r>
          </a:p>
          <a:p>
            <a:pPr lvl="1" algn="just"/>
            <a:r>
              <a:rPr lang="hu-HU" sz="1400" dirty="0">
                <a:solidFill>
                  <a:prstClr val="black"/>
                </a:solidFill>
              </a:rPr>
              <a:t>szabadalmi ügyvivői szolgáltatás költsége (52. Igénybe vett szolgáltatások),</a:t>
            </a:r>
          </a:p>
          <a:p>
            <a:pPr lvl="1" algn="just"/>
            <a:r>
              <a:rPr lang="hu-HU" sz="1400" dirty="0"/>
              <a:t>Szabadalmi Együttműködési Szerződés (PCT) szerinti nemzeti/regionális eljárások megindításának díja</a:t>
            </a:r>
            <a:r>
              <a:rPr lang="hu-HU" sz="1400" dirty="0">
                <a:solidFill>
                  <a:prstClr val="black"/>
                </a:solidFill>
              </a:rPr>
              <a:t>  (53. Egyéb szolgáltatások).</a:t>
            </a:r>
          </a:p>
          <a:p>
            <a:pPr marL="0" lvl="0" indent="0" algn="just">
              <a:buNone/>
            </a:pPr>
            <a:r>
              <a:rPr lang="hu-HU" sz="1400" dirty="0">
                <a:solidFill>
                  <a:prstClr val="black"/>
                </a:solidFill>
              </a:rPr>
              <a:t>A TÁMOGATÁS ÖSSZEGE: </a:t>
            </a:r>
          </a:p>
          <a:p>
            <a:pPr lvl="1" algn="just"/>
            <a:r>
              <a:rPr lang="hu-HU" sz="1400" dirty="0"/>
              <a:t>nemzeti/regionális eljárásonként 1 500 000 Ft, de összesen maximum 7 500 000 Ft</a:t>
            </a:r>
            <a:r>
              <a:rPr lang="hu-HU" sz="1400" dirty="0">
                <a:solidFill>
                  <a:prstClr val="black"/>
                </a:solidFill>
              </a:rPr>
              <a:t> (a  2020-1.1.3-IPARJOG felhívásnál </a:t>
            </a:r>
            <a:r>
              <a:rPr lang="hu-HU" sz="1400" b="1" dirty="0">
                <a:solidFill>
                  <a:prstClr val="black"/>
                </a:solidFill>
              </a:rPr>
              <a:t>átalány elszámolás </a:t>
            </a:r>
            <a:r>
              <a:rPr lang="hu-HU" sz="1400" dirty="0">
                <a:solidFill>
                  <a:prstClr val="black"/>
                </a:solidFill>
              </a:rPr>
              <a:t>és pontosan ennyi).</a:t>
            </a:r>
          </a:p>
          <a:p>
            <a:pPr marL="0" lvl="1" indent="0" algn="just">
              <a:spcBef>
                <a:spcPts val="1000"/>
              </a:spcBef>
              <a:buNone/>
            </a:pPr>
            <a:r>
              <a:rPr lang="hu-HU" sz="1400" dirty="0">
                <a:solidFill>
                  <a:prstClr val="black"/>
                </a:solidFill>
              </a:rPr>
              <a:t>CSATOLANDÓ MELLÉKLETEK:</a:t>
            </a:r>
          </a:p>
          <a:p>
            <a:pPr lvl="1" algn="just"/>
            <a:r>
              <a:rPr lang="hu-HU" sz="1400" dirty="0"/>
              <a:t>A WIPO publikus szabadalmi nyilvántartásából (https://patentscope.wipo.int/search/en/search.jsf) kinyomtatott PCT bibliográfiai adatok, amelyek tartalmazzák a megjelölt országokat is.</a:t>
            </a:r>
          </a:p>
          <a:p>
            <a:pPr lvl="1" algn="just"/>
            <a:r>
              <a:rPr lang="hu-HU" sz="1400" dirty="0"/>
              <a:t>A nemzetközi kutatási szerv által kiállított írásos vélemény (PCT/ISA/237) vagy a nemzetközi elővizsgálati jelentés (PCT/IPEA/409), amely igazolja, hogy a benyújtott igénypontok között van olyan, ami kielégíti az újdonság, feltalálói tevékenység és ipari alkalmazhatóság követelményét.</a:t>
            </a:r>
          </a:p>
          <a:p>
            <a:pPr lvl="1" algn="just"/>
            <a:r>
              <a:rPr lang="hu-HU" sz="1400" dirty="0"/>
              <a:t>Az egyes nemzeti/regionális hatóságok által kiállított értesítés a nemzeti szakasz megindításáról.</a:t>
            </a:r>
          </a:p>
          <a:p>
            <a:pPr lvl="1" algn="just"/>
            <a:r>
              <a:rPr lang="hu-HU" sz="1400" dirty="0"/>
              <a:t>Magyar nyelvű fordítást is csatolni szükséges a teljes dokumentumról, azonban nem szükséges hivatalos, fordítóiroda által készített fordítás. </a:t>
            </a:r>
          </a:p>
          <a:p>
            <a:pPr lvl="1"/>
            <a:endParaRPr lang="hu-HU" sz="1400" dirty="0"/>
          </a:p>
          <a:p>
            <a:pPr marL="0" lvl="1" indent="0">
              <a:spcBef>
                <a:spcPts val="1000"/>
              </a:spcBef>
              <a:buNone/>
            </a:pPr>
            <a:endParaRPr lang="hu-HU" sz="1400" dirty="0"/>
          </a:p>
        </p:txBody>
      </p:sp>
      <p:sp>
        <p:nvSpPr>
          <p:cNvPr id="4" name="Dia számának helye 3"/>
          <p:cNvSpPr>
            <a:spLocks noGrp="1"/>
          </p:cNvSpPr>
          <p:nvPr>
            <p:ph type="sldNum" sz="quarter" idx="12"/>
          </p:nvPr>
        </p:nvSpPr>
        <p:spPr/>
        <p:txBody>
          <a:bodyPr/>
          <a:lstStyle/>
          <a:p>
            <a:fld id="{BB62DEA1-B837-1A4C-9683-B98153B49C9F}" type="slidenum">
              <a:rPr lang="hu-HU" smtClean="0">
                <a:solidFill>
                  <a:prstClr val="black">
                    <a:tint val="75000"/>
                  </a:prstClr>
                </a:solidFill>
              </a:rPr>
              <a:pPr/>
              <a:t>8</a:t>
            </a:fld>
            <a:endParaRPr lang="hu-HU" dirty="0">
              <a:solidFill>
                <a:prstClr val="black">
                  <a:tint val="75000"/>
                </a:prstClr>
              </a:solidFill>
            </a:endParaRPr>
          </a:p>
        </p:txBody>
      </p:sp>
    </p:spTree>
    <p:extLst>
      <p:ext uri="{BB962C8B-B14F-4D97-AF65-F5344CB8AC3E}">
        <p14:creationId xmlns:p14="http://schemas.microsoft.com/office/powerpoint/2010/main" val="2850856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TÁMOGATHATÓ TEVÉKENYSÉGEK</a:t>
            </a:r>
          </a:p>
        </p:txBody>
      </p:sp>
      <p:sp>
        <p:nvSpPr>
          <p:cNvPr id="3" name="Tartalom helye 2"/>
          <p:cNvSpPr>
            <a:spLocks noGrp="1"/>
          </p:cNvSpPr>
          <p:nvPr>
            <p:ph idx="1"/>
          </p:nvPr>
        </p:nvSpPr>
        <p:spPr>
          <a:xfrm>
            <a:off x="332274" y="873940"/>
            <a:ext cx="8476683" cy="5291364"/>
          </a:xfrm>
        </p:spPr>
        <p:txBody>
          <a:bodyPr/>
          <a:lstStyle/>
          <a:p>
            <a:pPr algn="just"/>
            <a:r>
              <a:rPr lang="hu-HU" sz="2400" dirty="0"/>
              <a:t>IV. Európai szabadalom hatályosítása</a:t>
            </a:r>
          </a:p>
          <a:p>
            <a:pPr marL="0" indent="0" algn="just">
              <a:buNone/>
            </a:pPr>
            <a:r>
              <a:rPr lang="hu-HU" sz="1400" dirty="0"/>
              <a:t>JOGOSULTSÁGI FELTÉTELEK:</a:t>
            </a:r>
          </a:p>
          <a:p>
            <a:pPr lvl="1" algn="just"/>
            <a:r>
              <a:rPr lang="hu-HU" sz="1400" dirty="0"/>
              <a:t>a támogatást igénylő az európai szabadalom jogosultja, illetve annak jogutódja,</a:t>
            </a:r>
          </a:p>
          <a:p>
            <a:pPr lvl="1" algn="just"/>
            <a:r>
              <a:rPr lang="hu-HU" sz="1400" dirty="0"/>
              <a:t>az európai szabadalom magyar elsőbbséggel rendelkezik, </a:t>
            </a:r>
          </a:p>
          <a:p>
            <a:pPr lvl="1" algn="just"/>
            <a:r>
              <a:rPr lang="hu-HU" sz="1400" dirty="0"/>
              <a:t>az európai szabadalom megadásáról szóló határozat csatolása, </a:t>
            </a:r>
          </a:p>
          <a:p>
            <a:pPr lvl="1" algn="just"/>
            <a:r>
              <a:rPr lang="hu-HU" sz="1400" dirty="0"/>
              <a:t>az egyes nemzeti hatóságok által kiállított dokumentum, amely igazolja az európai szabadalom hatályosítását, valamint a dokumentum(ok) magyar nyelvű fordításának csatolása, </a:t>
            </a:r>
          </a:p>
          <a:p>
            <a:pPr lvl="1" algn="just"/>
            <a:r>
              <a:rPr lang="hu-HU" sz="1400" dirty="0"/>
              <a:t>az európai szabadalom megadásáról szóló határozat keltének napja legfeljebb 12 hónappal korábbi, mint a támogatási kérelem benyújtásának napja.</a:t>
            </a:r>
          </a:p>
          <a:p>
            <a:pPr marL="0" lvl="1" indent="0" algn="just">
              <a:spcBef>
                <a:spcPts val="1000"/>
              </a:spcBef>
              <a:buNone/>
            </a:pPr>
            <a:r>
              <a:rPr lang="hu-HU" sz="1400" dirty="0"/>
              <a:t>TÁMOGATHATÓ KÖLTSÉG:</a:t>
            </a:r>
          </a:p>
          <a:p>
            <a:pPr lvl="1" algn="just"/>
            <a:r>
              <a:rPr lang="hu-HU" sz="1400" dirty="0"/>
              <a:t>szabadalmi ügyvivői szolgáltatás költsége (52. Igénybe vett szolgáltatások),</a:t>
            </a:r>
          </a:p>
          <a:p>
            <a:pPr lvl="1" algn="just"/>
            <a:r>
              <a:rPr lang="hu-HU" sz="1400" dirty="0"/>
              <a:t>fordítás-meghirdetési díj (53. Egyéb szolgáltatások).</a:t>
            </a:r>
          </a:p>
          <a:p>
            <a:pPr marL="0" indent="0" algn="just">
              <a:buNone/>
            </a:pPr>
            <a:r>
              <a:rPr lang="hu-HU" sz="1400" dirty="0"/>
              <a:t>A TÁMOGATÁS ÖSSZEGE: </a:t>
            </a:r>
          </a:p>
          <a:p>
            <a:pPr lvl="1" algn="just"/>
            <a:r>
              <a:rPr lang="hu-HU" sz="1400" dirty="0"/>
              <a:t>Országonként, leírás fordítás esetén 500 000 Ft, kizárólag igénypont fordítás esetén 300 000 Ft de összesen maximum 2 000 </a:t>
            </a:r>
            <a:r>
              <a:rPr lang="hu-HU" sz="1400" dirty="0" err="1"/>
              <a:t>000</a:t>
            </a:r>
            <a:r>
              <a:rPr lang="hu-HU" sz="1400" dirty="0"/>
              <a:t> Ft (a  2020-1.1.3-IPARJOG felhívásnál </a:t>
            </a:r>
            <a:r>
              <a:rPr lang="hu-HU" sz="1400" b="1" dirty="0"/>
              <a:t>átalány elszámolás </a:t>
            </a:r>
            <a:r>
              <a:rPr lang="hu-HU" sz="1400" dirty="0"/>
              <a:t>és pontosan ennyi).</a:t>
            </a:r>
          </a:p>
          <a:p>
            <a:pPr marL="0" lvl="1" indent="0" algn="just">
              <a:spcBef>
                <a:spcPts val="1000"/>
              </a:spcBef>
              <a:buNone/>
            </a:pPr>
            <a:r>
              <a:rPr lang="hu-HU" sz="1400" dirty="0"/>
              <a:t>CSATOLANDÓ MELLÉKLETEK:</a:t>
            </a:r>
          </a:p>
          <a:p>
            <a:pPr lvl="1" algn="just"/>
            <a:r>
              <a:rPr lang="hu-HU" sz="1400" dirty="0"/>
              <a:t>Az európai szabadalom megadásáról szóló határozat.</a:t>
            </a:r>
          </a:p>
          <a:p>
            <a:pPr lvl="1" algn="just"/>
            <a:r>
              <a:rPr lang="hu-HU" sz="1400" dirty="0"/>
              <a:t>Az egyes nemzeti hatóságok által kiállított dokumentum, amely igazolja az európai szabadalom hatályosítását. Magyar nyelvű fordítást is csatolni szükséges a teljes dokumentumról, azonban nem szükséges hivatalos, fordítóiroda által készített fordítás. </a:t>
            </a:r>
          </a:p>
        </p:txBody>
      </p:sp>
      <p:sp>
        <p:nvSpPr>
          <p:cNvPr id="4" name="Dia számának helye 3"/>
          <p:cNvSpPr>
            <a:spLocks noGrp="1"/>
          </p:cNvSpPr>
          <p:nvPr>
            <p:ph type="sldNum" sz="quarter" idx="12"/>
          </p:nvPr>
        </p:nvSpPr>
        <p:spPr/>
        <p:txBody>
          <a:bodyPr/>
          <a:lstStyle/>
          <a:p>
            <a:fld id="{BB62DEA1-B837-1A4C-9683-B98153B49C9F}" type="slidenum">
              <a:rPr lang="hu-HU" smtClean="0">
                <a:solidFill>
                  <a:prstClr val="black">
                    <a:tint val="75000"/>
                  </a:prstClr>
                </a:solidFill>
              </a:rPr>
              <a:pPr/>
              <a:t>9</a:t>
            </a:fld>
            <a:endParaRPr lang="hu-HU" dirty="0">
              <a:solidFill>
                <a:prstClr val="black">
                  <a:tint val="75000"/>
                </a:prstClr>
              </a:solidFill>
            </a:endParaRPr>
          </a:p>
        </p:txBody>
      </p:sp>
    </p:spTree>
    <p:extLst>
      <p:ext uri="{BB962C8B-B14F-4D97-AF65-F5344CB8AC3E}">
        <p14:creationId xmlns:p14="http://schemas.microsoft.com/office/powerpoint/2010/main" val="790690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6300</TotalTime>
  <Words>1899</Words>
  <Application>Microsoft Office PowerPoint</Application>
  <PresentationFormat>On-screen Show (4:3)</PresentationFormat>
  <Paragraphs>215</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Garamond</vt:lpstr>
      <vt:lpstr>1_Office-téma</vt:lpstr>
      <vt:lpstr>Hazai költségvetési források</vt:lpstr>
      <vt:lpstr>A szabadalmi aktivitás szempontjából mérvadó mutatók - uniós összevetés</vt:lpstr>
      <vt:lpstr>Pályázati felhívások</vt:lpstr>
      <vt:lpstr>TÁMOGATHATÓ TEVÉKENYSÉGEK</vt:lpstr>
      <vt:lpstr>TÁMOGATHATÓ TEVÉKENYSÉGEK</vt:lpstr>
      <vt:lpstr>TÁMOGATHATÓ TEVÉKENYSÉGEK</vt:lpstr>
      <vt:lpstr>TÁMOGATHATÓ TEVÉKENYSÉGEK</vt:lpstr>
      <vt:lpstr>TÁMOGATHATÓ TEVÉKENYSÉGEK</vt:lpstr>
      <vt:lpstr>TÁMOGATHATÓ TEVÉKENYSÉGEK</vt:lpstr>
      <vt:lpstr>TÁMOGATHATÓ TEVÉKENYSÉGEK</vt:lpstr>
      <vt:lpstr>TÁMOGATHATÓ TEVÉKENYSÉGEK</vt:lpstr>
      <vt:lpstr>TÁMOGATHATÓ TEVÉKENYSÉGEK</vt:lpstr>
      <vt:lpstr>TÁMOGATHATÓ TEVÉKENYSÉGEK</vt:lpstr>
      <vt:lpstr>TÁMOGATHATÓ TEVÉKENYSÉGEK</vt:lpstr>
      <vt:lpstr>Pályázat benyújtása</vt:lpstr>
      <vt:lpstr>Hazai költségvetési források</vt:lpstr>
    </vt:vector>
  </TitlesOfParts>
  <Company>KD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Egyéni kiválósági programok</dc:title>
  <dc:creator>Cziráki Szabina Katalin dr.</dc:creator>
  <cp:lastModifiedBy>Grof Palma</cp:lastModifiedBy>
  <cp:revision>473</cp:revision>
  <cp:lastPrinted>2020-09-10T07:40:38Z</cp:lastPrinted>
  <dcterms:created xsi:type="dcterms:W3CDTF">2019-09-09T08:40:33Z</dcterms:created>
  <dcterms:modified xsi:type="dcterms:W3CDTF">2022-05-04T20:22:04Z</dcterms:modified>
</cp:coreProperties>
</file>