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78" r:id="rId5"/>
    <p:sldId id="273" r:id="rId6"/>
    <p:sldId id="277" r:id="rId7"/>
    <p:sldId id="280" r:id="rId8"/>
    <p:sldId id="282" r:id="rId9"/>
    <p:sldId id="281" r:id="rId10"/>
    <p:sldId id="271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84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A2579811-2279-4F51-BE65-1324955CE0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6331" y="1648058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Szakaszfejléc</a:t>
            </a:r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6CF43D25-BED3-4A89-8C55-CBAC00000B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6709" y="2004549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Szakaszfejléc</a:t>
            </a:r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7D42693A-7436-4DE6-A933-6C806C335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24106" y="2261971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Szakaszfejléc</a:t>
            </a:r>
          </a:p>
        </p:txBody>
      </p:sp>
      <p:sp>
        <p:nvSpPr>
          <p:cNvPr id="32" name="Szöveg helye 3">
            <a:extLst>
              <a:ext uri="{FF2B5EF4-FFF2-40B4-BE49-F238E27FC236}">
                <a16:creationId xmlns:a16="http://schemas.microsoft.com/office/drawing/2014/main" id="{9A535911-E1BE-4ACF-AEEB-82DF896561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4554" y="2260596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1</a:t>
            </a:r>
          </a:p>
        </p:txBody>
      </p:sp>
      <p:sp>
        <p:nvSpPr>
          <p:cNvPr id="33" name="Szöveg helye 9">
            <a:extLst>
              <a:ext uri="{FF2B5EF4-FFF2-40B4-BE49-F238E27FC236}">
                <a16:creationId xmlns:a16="http://schemas.microsoft.com/office/drawing/2014/main" id="{E39D653E-C052-45A3-A401-09500C156C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18441" y="2260596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2</a:t>
            </a:r>
          </a:p>
        </p:txBody>
      </p:sp>
      <p:sp>
        <p:nvSpPr>
          <p:cNvPr id="34" name="Szöveg helye 9">
            <a:extLst>
              <a:ext uri="{FF2B5EF4-FFF2-40B4-BE49-F238E27FC236}">
                <a16:creationId xmlns:a16="http://schemas.microsoft.com/office/drawing/2014/main" id="{1A16883D-4B29-4065-87D4-273B8507E8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2726" y="2260596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3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CA582926-C7EF-4B93-8848-33B21C7CBF83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1360363" y="429824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/>
              </a:defRPr>
            </a:lvl1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6" name="Szöveg helye 5">
            <a:extLst>
              <a:ext uri="{FF2B5EF4-FFF2-40B4-BE49-F238E27FC236}">
                <a16:creationId xmlns:a16="http://schemas.microsoft.com/office/drawing/2014/main" id="{5F69C3EE-C7C7-499B-B09C-177888CBE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4250" y="429824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7" name="Szöveg helye 9">
            <a:extLst>
              <a:ext uri="{FF2B5EF4-FFF2-40B4-BE49-F238E27FC236}">
                <a16:creationId xmlns:a16="http://schemas.microsoft.com/office/drawing/2014/main" id="{13715D49-98C8-44C3-A923-009924F5B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225" y="429824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0683B8D2-D078-4478-AFFE-CCD61D3B2709}"/>
              </a:ext>
            </a:extLst>
          </p:cNvPr>
          <p:cNvSpPr txBox="1">
            <a:spLocks/>
          </p:cNvSpPr>
          <p:nvPr userDrawn="1"/>
        </p:nvSpPr>
        <p:spPr>
          <a:xfrm>
            <a:off x="4206709" y="3048606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hu-HU" dirty="0">
              <a:latin typeface="Montserrat" panose="00000500000000000000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8E1EBA29-9D90-4637-AD2D-B1564EC209EE}"/>
              </a:ext>
            </a:extLst>
          </p:cNvPr>
          <p:cNvSpPr txBox="1">
            <a:spLocks/>
          </p:cNvSpPr>
          <p:nvPr userDrawn="1"/>
        </p:nvSpPr>
        <p:spPr>
          <a:xfrm>
            <a:off x="7524106" y="3109111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hu-HU" dirty="0">
              <a:latin typeface="Montserrat" panose="00000500000000000000"/>
            </a:endParaRPr>
          </a:p>
        </p:txBody>
      </p:sp>
      <p:sp>
        <p:nvSpPr>
          <p:cNvPr id="40" name="Cím 1" title="Cím beírása">
            <a:extLst>
              <a:ext uri="{FF2B5EF4-FFF2-40B4-BE49-F238E27FC236}">
                <a16:creationId xmlns:a16="http://schemas.microsoft.com/office/drawing/2014/main" id="{F3F4849F-2A0C-4C38-9FA9-9A29120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0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2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AE9FBC7-6C31-4F06-8AFD-2ED8C09C5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AF5A3CF8-EB90-41E6-A4EA-7D3BE54A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20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AE9FBC7-6C31-4F06-8AFD-2ED8C09C5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AF5A3CF8-EB90-41E6-A4EA-7D3BE54A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883F4C1-2E97-47F4-9F79-F410A70BC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635"/>
          <a:stretch/>
        </p:blipFill>
        <p:spPr>
          <a:xfrm>
            <a:off x="2581275" y="1413231"/>
            <a:ext cx="9610725" cy="5645385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C5B19FC7-40F9-4A39-952C-B9EB30FC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90538"/>
            <a:ext cx="659765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4DD7DD33-CFC0-414B-8105-5E0901BF3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1562101"/>
            <a:ext cx="3663950" cy="45275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774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övege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59765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50" y="1562101"/>
            <a:ext cx="6597650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idx="13"/>
          </p:nvPr>
        </p:nvSpPr>
        <p:spPr>
          <a:xfrm>
            <a:off x="8591549" y="1562101"/>
            <a:ext cx="3152775" cy="32099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8AB38106-0491-4CB6-A33D-7738C5F96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1994EA12-1FDC-4D04-9C79-7D0F7E2B3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860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öveg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68167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68167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idx="13"/>
          </p:nvPr>
        </p:nvSpPr>
        <p:spPr>
          <a:xfrm>
            <a:off x="8591549" y="1562101"/>
            <a:ext cx="3152775" cy="32099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0FC0E3F3-F338-45D0-9BC1-6A3C7CB1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7EE550E3-FF16-422B-A432-079184CA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12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öveg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2"/>
          <p:cNvSpPr>
            <a:spLocks noGrp="1"/>
          </p:cNvSpPr>
          <p:nvPr>
            <p:ph type="body" idx="13"/>
          </p:nvPr>
        </p:nvSpPr>
        <p:spPr>
          <a:xfrm>
            <a:off x="8591549" y="1562101"/>
            <a:ext cx="3152775" cy="32099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0FC0E3F3-F338-45D0-9BC1-6A3C7CB1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7EE550E3-FF16-422B-A432-079184CA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Kép helyőrzője 10">
            <a:extLst>
              <a:ext uri="{FF2B5EF4-FFF2-40B4-BE49-F238E27FC236}">
                <a16:creationId xmlns:a16="http://schemas.microsoft.com/office/drawing/2014/main" id="{E0CA87C4-A35C-4139-B343-D98A44A968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5170"/>
            <a:ext cx="7953375" cy="6893169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hu-HU" dirty="0"/>
              <a:t>Szúrja be vagy húzza ide a fényképét</a:t>
            </a:r>
          </a:p>
        </p:txBody>
      </p:sp>
    </p:spTree>
    <p:extLst>
      <p:ext uri="{BB962C8B-B14F-4D97-AF65-F5344CB8AC3E}">
        <p14:creationId xmlns:p14="http://schemas.microsoft.com/office/powerpoint/2010/main" val="393911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5150" y="1562100"/>
            <a:ext cx="9445625" cy="46148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81026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1AE75ECC-22AE-4BCC-B4B0-5BF91259F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692BC150-E8B0-483B-AA34-0AE81004E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489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825625"/>
            <a:ext cx="9350375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66833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5018D6AD-DCDF-40C7-89C0-92D03EA2A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9C3EF9FF-58E7-4274-A6F6-595EDBBFF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522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5150" y="1825625"/>
            <a:ext cx="9550400" cy="23939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9255126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3"/>
          </p:nvPr>
        </p:nvSpPr>
        <p:spPr>
          <a:xfrm>
            <a:off x="565150" y="4816475"/>
            <a:ext cx="9550400" cy="12731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8AB785A5-4E1A-43A8-B295-9E6302C05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6825CF18-8D78-48EC-8DAD-111FC2D1F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93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la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982391C6-8B09-4CA1-93D2-BDED69FB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1B34174F-9B1E-406E-BBC2-EE4E6F2D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BF1A165-58C4-43C8-BB9F-67C2C400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28AEC8E-D1D2-42FE-8296-A2FAE372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1552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5150" y="1495426"/>
            <a:ext cx="9550400" cy="311467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9550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3"/>
          </p:nvPr>
        </p:nvSpPr>
        <p:spPr>
          <a:xfrm>
            <a:off x="565150" y="4991099"/>
            <a:ext cx="9550400" cy="10985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17751485-46C9-4561-A063-D78B1B98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4BB5CDF6-5DE3-4270-958D-8C7619C7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594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ég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060700"/>
            <a:ext cx="6019800" cy="196850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3B5195-A5AB-41E7-B895-DAAF48262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07E9B2E5-80C2-4CD6-A822-54DBC72C3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594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16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00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93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581150"/>
            <a:ext cx="9893300" cy="45958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9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65C80450-41E5-458B-88AB-EBF21E17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904263-D3DF-4916-81E8-D3133360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15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2022. 05. 05.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381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60525"/>
            <a:ext cx="6057901" cy="196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962400"/>
            <a:ext cx="7239000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818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9" r:id="rId3"/>
    <p:sldLayoutId id="2147483671" r:id="rId4"/>
    <p:sldLayoutId id="2147483660" r:id="rId5"/>
    <p:sldLayoutId id="2147483672" r:id="rId6"/>
    <p:sldLayoutId id="2147483663" r:id="rId7"/>
    <p:sldLayoutId id="2147483664" r:id="rId8"/>
    <p:sldLayoutId id="2147483673" r:id="rId9"/>
    <p:sldLayoutId id="2147483669" r:id="rId10"/>
    <p:sldLayoutId id="2147483666" r:id="rId11"/>
    <p:sldLayoutId id="2147483665" r:id="rId12"/>
    <p:sldLayoutId id="2147483668" r:id="rId13"/>
    <p:sldLayoutId id="2147483651" r:id="rId14"/>
    <p:sldLayoutId id="2147483658" r:id="rId15"/>
    <p:sldLayoutId id="2147483670" r:id="rId16"/>
    <p:sldLayoutId id="2147483652" r:id="rId17"/>
    <p:sldLayoutId id="2147483653" r:id="rId18"/>
    <p:sldLayoutId id="2147483661" r:id="rId19"/>
    <p:sldLayoutId id="2147483662" r:id="rId20"/>
    <p:sldLayoutId id="214748365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ontserrat SemiBold" panose="000007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AB8E43ED-D1D2-4AD4-B386-47CD418A2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MSZÜK konferencia</a:t>
            </a:r>
          </a:p>
          <a:p>
            <a:r>
              <a:rPr lang="hu-HU" dirty="0"/>
              <a:t>2022. május 5.</a:t>
            </a:r>
          </a:p>
          <a:p>
            <a:r>
              <a:rPr lang="hu-HU" dirty="0"/>
              <a:t>Prohászka Ildikó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84867-74C3-4D47-AB23-8973222D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Kereszteződések -</a:t>
            </a:r>
            <a:br>
              <a:rPr lang="hu-HU" dirty="0"/>
            </a:br>
            <a:r>
              <a:rPr lang="hu-HU" dirty="0"/>
              <a:t>SPC a színfalak mögött</a:t>
            </a:r>
          </a:p>
        </p:txBody>
      </p:sp>
    </p:spTree>
    <p:extLst>
      <p:ext uri="{BB962C8B-B14F-4D97-AF65-F5344CB8AC3E}">
        <p14:creationId xmlns:p14="http://schemas.microsoft.com/office/powerpoint/2010/main" val="113883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A15E4C-905C-47B5-B233-37CB2578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88" y="3035762"/>
            <a:ext cx="6019800" cy="1968500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rPr>
              <a:t>Köszönöm a megtisztelő figyelmet!</a:t>
            </a:r>
            <a:br>
              <a:rPr lang="hu-HU" sz="2400" dirty="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rPr>
            </a:br>
            <a:br>
              <a:rPr lang="hu-HU" sz="2400" dirty="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rPr>
            </a:br>
            <a:r>
              <a:rPr lang="hu-HU" sz="1600" dirty="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rPr>
              <a:t>ildiko.prohaszkane@hipo.gov.hu</a:t>
            </a:r>
            <a:br>
              <a:rPr lang="hu-HU" sz="2400" dirty="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rPr>
            </a:br>
            <a:endParaRPr lang="hu-HU" sz="2400" dirty="0">
              <a:solidFill>
                <a:schemeClr val="tx1">
                  <a:tint val="75000"/>
                </a:schemeClr>
              </a:solidFill>
              <a:latin typeface="Montserrat Medium" panose="000006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7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F9DCFA-3DF1-44B3-B043-978B41B1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933/2019 SPC </a:t>
            </a:r>
            <a:r>
              <a:rPr lang="hu-HU" dirty="0" err="1"/>
              <a:t>Waiver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1B80CB-51D6-40F8-BD78-027CA84F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2049863"/>
            <a:ext cx="9959975" cy="4039787"/>
          </a:xfrm>
        </p:spPr>
        <p:txBody>
          <a:bodyPr/>
          <a:lstStyle/>
          <a:p>
            <a:r>
              <a:rPr lang="hu-HU" altLang="hu-HU" sz="2000" dirty="0"/>
              <a:t>Jogpolitikai kérdések</a:t>
            </a:r>
          </a:p>
          <a:p>
            <a:pPr lvl="1"/>
            <a:r>
              <a:rPr lang="hu-HU" altLang="hu-HU" sz="1600" dirty="0"/>
              <a:t>Raktározási kivétel – </a:t>
            </a:r>
            <a:r>
              <a:rPr lang="hu-HU" altLang="hu-HU" sz="1600" b="1" dirty="0"/>
              <a:t>5. cikk (2) a) iii. </a:t>
            </a:r>
          </a:p>
          <a:p>
            <a:pPr lvl="1"/>
            <a:r>
              <a:rPr lang="hu-HU" altLang="hu-HU" sz="1600" dirty="0"/>
              <a:t>Export kivétel EU-n belül </a:t>
            </a:r>
          </a:p>
          <a:p>
            <a:pPr lvl="1"/>
            <a:r>
              <a:rPr lang="hu-HU" altLang="hu-HU" sz="1600" dirty="0"/>
              <a:t>„Távoli jövő”/már érvényben lévő SPC-</a:t>
            </a:r>
            <a:r>
              <a:rPr lang="hu-HU" altLang="hu-HU" sz="1600" dirty="0" err="1"/>
              <a:t>kre</a:t>
            </a:r>
            <a:r>
              <a:rPr lang="hu-HU" altLang="hu-HU" sz="1600" dirty="0"/>
              <a:t> is </a:t>
            </a:r>
          </a:p>
          <a:p>
            <a:pPr lvl="1"/>
            <a:r>
              <a:rPr lang="hu-HU" altLang="hu-HU" sz="1600" dirty="0"/>
              <a:t>Hivatali eljárástól független átmeneti rendelkezés – </a:t>
            </a:r>
            <a:r>
              <a:rPr lang="hu-HU" altLang="hu-HU" sz="1600" b="1" dirty="0"/>
              <a:t>5. cikk (10)</a:t>
            </a:r>
          </a:p>
          <a:p>
            <a:r>
              <a:rPr lang="hu-HU" altLang="hu-HU" sz="2000" dirty="0"/>
              <a:t>Működéssel kapcsolatos jogi és technikai kérdések</a:t>
            </a:r>
          </a:p>
          <a:p>
            <a:pPr lvl="1"/>
            <a:r>
              <a:rPr lang="hu-HU" altLang="hu-HU" sz="1600" dirty="0"/>
              <a:t>A kivételt az 5. cikkbe (A tanúsítvány joghatásai) kell beépíteni, nem a 4. cikkbe (Az oltalom tárgya) – </a:t>
            </a:r>
            <a:r>
              <a:rPr lang="hu-HU" altLang="hu-HU" sz="1600" b="1" dirty="0"/>
              <a:t>5. cikk </a:t>
            </a:r>
          </a:p>
          <a:p>
            <a:pPr lvl="1"/>
            <a:r>
              <a:rPr lang="hu-HU" altLang="hu-HU" sz="1600" dirty="0"/>
              <a:t>Harmadik ország fogalma (EGT tagállamok státusza) - </a:t>
            </a:r>
            <a:r>
              <a:rPr lang="hu-HU" altLang="hu-HU" sz="1600" b="1" dirty="0"/>
              <a:t>(3) preambulum: Unión kívüli országok</a:t>
            </a:r>
          </a:p>
          <a:p>
            <a:pPr lvl="1"/>
            <a:r>
              <a:rPr lang="hu-HU" altLang="hu-HU" sz="1600" dirty="0"/>
              <a:t>Maradék készlet</a:t>
            </a:r>
          </a:p>
          <a:p>
            <a:pPr lvl="1"/>
            <a:r>
              <a:rPr lang="hu-HU" altLang="hu-HU" sz="1600" dirty="0"/>
              <a:t>Biztosítékok - érzékeny információk/üzleti titkok – </a:t>
            </a:r>
            <a:r>
              <a:rPr lang="hu-HU" altLang="hu-HU" sz="1600" b="1" dirty="0"/>
              <a:t>5. cikk (5)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7148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F6DD26-021F-4ABA-98A3-E6F0C1C5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C-130/11 - </a:t>
            </a:r>
            <a:r>
              <a:rPr lang="hu-HU" dirty="0" err="1"/>
              <a:t>Neurim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F05ADF4-7CFA-4EE2-92EB-DE70D5195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2250831"/>
            <a:ext cx="9959975" cy="3838820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1)      A gyógyszerek kiegészítő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oltalmi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tanúsítványáról szóló, 2009. május 6‑i 469/2009/EK európai parlamenti és tanácsi rendelet 3. és 4. cikkének rendelkezéseit úgy kell értelmezni, hogy az olyan helyzetben, mint az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alapügybeli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, önmagában az a tény, hogy valamely állatgyógyászati készítmény tekintetében korábban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forgalombahozatali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engedélyt adtak, nem zárja ki, hogy a kiegészítő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oltalmi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tanúsítványt </a:t>
            </a:r>
            <a:r>
              <a:rPr lang="hu-HU" sz="1600" b="1" dirty="0"/>
              <a:t>ugyanezen terméknek egy olyan eltérő alkalmazása vonatkozásában 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is kiadják, </a:t>
            </a:r>
            <a:r>
              <a:rPr lang="hu-HU" sz="1600" b="1" dirty="0"/>
              <a:t>amely alkalmazásra 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már kiadtak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forgalombahozatali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engedélyt, feltéve, hogy erre az alkalmazásra </a:t>
            </a:r>
            <a:r>
              <a:rPr lang="hu-HU" sz="1600" b="1" dirty="0"/>
              <a:t>kiterjed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a kiegészítő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oltalmi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tanúsítvány iránti kérelem alátámasztására hivatkozott </a:t>
            </a:r>
            <a:r>
              <a:rPr lang="hu-HU" sz="1600" b="1" dirty="0"/>
              <a:t>alapszabadalom oltalma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2)      A 469/2009 rendelet 13. cikkének (1) bekezdését úgy kell értelmezni, hogy az azon termék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forgalombahozatali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engedélyére vonatkozik, amelyre kiterjed a kiegészítő </a:t>
            </a:r>
            <a:r>
              <a:rPr lang="hu-HU" sz="1600" dirty="0" err="1">
                <a:solidFill>
                  <a:schemeClr val="tx1">
                    <a:tint val="75000"/>
                  </a:schemeClr>
                </a:solidFill>
              </a:rPr>
              <a:t>oltalmi</a:t>
            </a:r>
            <a:r>
              <a:rPr lang="hu-HU" sz="1600" dirty="0">
                <a:solidFill>
                  <a:schemeClr val="tx1">
                    <a:tint val="75000"/>
                  </a:schemeClr>
                </a:solidFill>
              </a:rPr>
              <a:t> tanúsítvány iránti kérelem alátámasztására hivatkozott alapszabadalom oltalma.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06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9BB772-5850-4D92-A4BE-F452838B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Neurim</a:t>
            </a:r>
            <a:r>
              <a:rPr lang="hu-HU" dirty="0"/>
              <a:t> után…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0B7D47-1D8C-400D-8BB0-BDC38AD52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584" y="1612344"/>
            <a:ext cx="9959975" cy="4527550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eltérő alkalmazás:</a:t>
            </a:r>
          </a:p>
          <a:p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új indikáció (új betegség kezelése)?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ugyanazon indikáció, de új betegcsoport? 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ugyanazon indikáció, ugyanazon betegcsoport, de új alkalmazási rend (pl. hetente a napi adagolás helyett)?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ugyanazon indikáció, ugyanazon betegcsoport, de új beadási mód (pl. orális injekció helyett)?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ugyanazon indikáció, ugyanazon betegcsoport, de új formula/készítmény/kiszerelés?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98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F9DCFA-3DF1-44B3-B043-978B41B1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C-443/17 - </a:t>
            </a:r>
            <a:r>
              <a:rPr lang="hu-HU" dirty="0" err="1"/>
              <a:t>Abraxis</a:t>
            </a:r>
            <a:r>
              <a:rPr lang="hu-HU" dirty="0"/>
              <a:t>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1B80CB-51D6-40F8-BD78-027CA84F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778559"/>
            <a:ext cx="9959975" cy="4311092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Előterjesztés az EKTB részére – 2017. november</a:t>
            </a:r>
          </a:p>
          <a:p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Termék fogalma – hordozóanyag nem termék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FHE nem az első a 3. cikk d) szerint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Visszaélésszerű használat -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evergreening</a:t>
            </a:r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Originátor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/ generikus egyensúly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Verseny torzulás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Közegészségügyi érdek sérelme</a:t>
            </a:r>
          </a:p>
          <a:p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Nem a teljes kompenzáció a cél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1327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EFD4F2-AA7B-45D0-A2BE-A214652A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9"/>
            <a:ext cx="9372671" cy="534394"/>
          </a:xfrm>
        </p:spPr>
        <p:txBody>
          <a:bodyPr>
            <a:normAutofit fontScale="90000"/>
          </a:bodyPr>
          <a:lstStyle/>
          <a:p>
            <a:r>
              <a:rPr lang="hu-HU" altLang="hu-HU" sz="2700" b="1" dirty="0"/>
              <a:t>Forrás: Daniel </a:t>
            </a:r>
            <a:r>
              <a:rPr lang="hu-HU" altLang="hu-HU" sz="2700" b="1" dirty="0" err="1"/>
              <a:t>Wise</a:t>
            </a:r>
            <a:r>
              <a:rPr lang="hu-HU" altLang="hu-HU" sz="2700" b="1" dirty="0"/>
              <a:t> /</a:t>
            </a:r>
            <a:r>
              <a:rPr lang="hu-HU" altLang="hu-HU" sz="2700" dirty="0" err="1"/>
              <a:t>Carpmaels</a:t>
            </a:r>
            <a:r>
              <a:rPr lang="hu-HU" altLang="hu-HU" sz="2700" dirty="0"/>
              <a:t> &amp; </a:t>
            </a:r>
            <a:r>
              <a:rPr lang="hu-HU" altLang="hu-HU" sz="2700" dirty="0" err="1"/>
              <a:t>Ransford</a:t>
            </a:r>
            <a:br>
              <a:rPr lang="hu-HU" altLang="hu-HU" sz="2700" dirty="0"/>
            </a:br>
            <a:r>
              <a:rPr lang="hu-HU" altLang="hu-HU" sz="2000" dirty="0"/>
              <a:t>CMS, London, 20th </a:t>
            </a:r>
            <a:r>
              <a:rPr lang="hu-HU" altLang="hu-HU" sz="2000" dirty="0" err="1"/>
              <a:t>September</a:t>
            </a:r>
            <a:r>
              <a:rPr lang="hu-HU" altLang="hu-HU" sz="2000" dirty="0"/>
              <a:t> 2019</a:t>
            </a: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61A71DF5-13CD-41F9-BDA8-4F8E6FBC96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5150" y="1818752"/>
            <a:ext cx="9959975" cy="4270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i="1" u="sng" dirty="0" err="1">
                <a:solidFill>
                  <a:srgbClr val="5A5A5A"/>
                </a:solidFill>
                <a:latin typeface="Arial" panose="020B0604020202020204" pitchFamily="34" charset="0"/>
              </a:rPr>
              <a:t>Abraxis</a:t>
            </a:r>
            <a:r>
              <a:rPr lang="en-US" sz="1600" i="1" u="sng" dirty="0">
                <a:solidFill>
                  <a:srgbClr val="5A5A5A"/>
                </a:solidFill>
                <a:latin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5A5A5A"/>
                </a:solidFill>
                <a:latin typeface="Arial" panose="020B0604020202020204" pitchFamily="34" charset="0"/>
              </a:rPr>
              <a:t>(C-443/17) </a:t>
            </a:r>
            <a:r>
              <a:rPr lang="en-US" sz="1600" u="sng" dirty="0">
                <a:solidFill>
                  <a:srgbClr val="5A5A5A"/>
                </a:solidFill>
                <a:latin typeface="ArialMT"/>
              </a:rPr>
              <a:t>– </a:t>
            </a:r>
            <a:r>
              <a:rPr lang="en-US" sz="1600" u="sng" dirty="0">
                <a:solidFill>
                  <a:srgbClr val="5A5A5A"/>
                </a:solidFill>
                <a:latin typeface="Arial" panose="020B0604020202020204" pitchFamily="34" charset="0"/>
              </a:rPr>
              <a:t>on the way to the decision</a:t>
            </a:r>
            <a:endParaRPr lang="hu-HU" sz="1600" u="sng" dirty="0">
              <a:solidFill>
                <a:srgbClr val="5A5A5A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1600" u="sng" dirty="0">
              <a:solidFill>
                <a:srgbClr val="5A5A5A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AFF0"/>
                </a:solidFill>
                <a:latin typeface="MicrosoftJhengHeiRegular"/>
              </a:rPr>
              <a:t>–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Written submissions were filed by </a:t>
            </a:r>
            <a:r>
              <a:rPr lang="en-US" sz="1600" dirty="0" err="1">
                <a:solidFill>
                  <a:srgbClr val="5A5A5A"/>
                </a:solidFill>
                <a:latin typeface="Arial" panose="020B0604020202020204" pitchFamily="34" charset="0"/>
              </a:rPr>
              <a:t>Abraxis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, the GB, CZ, HU,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NL and PL governments, and the European Commission</a:t>
            </a:r>
            <a:endParaRPr lang="hu-HU" sz="1600" dirty="0">
              <a:solidFill>
                <a:srgbClr val="5A5A5A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5A5A5A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u-HU" sz="1600" dirty="0">
                <a:solidFill>
                  <a:srgbClr val="00AFF0"/>
                </a:solidFill>
                <a:latin typeface="MicrosoftJhengHeiRegular"/>
              </a:rPr>
              <a:t>	</a:t>
            </a:r>
            <a:r>
              <a:rPr lang="en-US" sz="1600" dirty="0">
                <a:solidFill>
                  <a:srgbClr val="00AFF0"/>
                </a:solidFill>
                <a:latin typeface="MicrosoftJhengHeiRegular"/>
              </a:rPr>
              <a:t>– </a:t>
            </a:r>
            <a:r>
              <a:rPr lang="en-US" sz="1600" dirty="0" err="1">
                <a:solidFill>
                  <a:srgbClr val="ED008D"/>
                </a:solidFill>
                <a:latin typeface="Arial" panose="020B0604020202020204" pitchFamily="34" charset="0"/>
              </a:rPr>
              <a:t>Abraxis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: SPC allowable when MA is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first within scope of basic patent</a:t>
            </a:r>
          </a:p>
          <a:p>
            <a:pPr marL="0" indent="0">
              <a:buFontTx/>
              <a:buNone/>
              <a:defRPr/>
            </a:pPr>
            <a:r>
              <a:rPr lang="hu-HU" sz="1600" dirty="0">
                <a:solidFill>
                  <a:srgbClr val="00AFF0"/>
                </a:solidFill>
                <a:latin typeface="MicrosoftJhengHeiRegular"/>
              </a:rPr>
              <a:t>	</a:t>
            </a:r>
            <a:r>
              <a:rPr lang="en-US" sz="1600" dirty="0">
                <a:solidFill>
                  <a:srgbClr val="00AFF0"/>
                </a:solidFill>
                <a:latin typeface="MicrosoftJhengHeiRegular"/>
              </a:rPr>
              <a:t>–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UK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: SPC allowable when MA is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first for new therapeutic use</a:t>
            </a:r>
          </a:p>
          <a:p>
            <a:pPr marL="0" indent="0">
              <a:buFontTx/>
              <a:buNone/>
              <a:defRPr/>
            </a:pPr>
            <a:r>
              <a:rPr lang="hu-HU" sz="1600" dirty="0">
                <a:solidFill>
                  <a:srgbClr val="00AFF0"/>
                </a:solidFill>
                <a:latin typeface="MicrosoftJhengHeiRegular"/>
              </a:rPr>
              <a:t>	</a:t>
            </a:r>
            <a:r>
              <a:rPr lang="en-US" sz="1600" dirty="0">
                <a:solidFill>
                  <a:srgbClr val="00AFF0"/>
                </a:solidFill>
                <a:latin typeface="MicrosoftJhengHeiRegular"/>
              </a:rPr>
              <a:t>–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CZ, NL (and PL)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: SPC allowable when MA is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first for human use</a:t>
            </a:r>
          </a:p>
          <a:p>
            <a:pPr marL="0" indent="0">
              <a:buFontTx/>
              <a:buNone/>
              <a:defRPr/>
            </a:pPr>
            <a:r>
              <a:rPr lang="hu-HU" sz="1600" dirty="0">
                <a:solidFill>
                  <a:srgbClr val="00AFF0"/>
                </a:solidFill>
                <a:latin typeface="MicrosoftJhengHeiRegular"/>
              </a:rPr>
              <a:t>	– </a:t>
            </a:r>
            <a:r>
              <a:rPr lang="hu-HU" sz="1600" dirty="0">
                <a:solidFill>
                  <a:srgbClr val="ED008D"/>
                </a:solidFill>
                <a:latin typeface="Arial" panose="020B0604020202020204" pitchFamily="34" charset="0"/>
              </a:rPr>
              <a:t>HU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: </a:t>
            </a:r>
            <a:r>
              <a:rPr lang="hu-HU" sz="1600" dirty="0" err="1">
                <a:solidFill>
                  <a:srgbClr val="5A5A5A"/>
                </a:solidFill>
                <a:latin typeface="Arial" panose="020B0604020202020204" pitchFamily="34" charset="0"/>
              </a:rPr>
              <a:t>Take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 a </a:t>
            </a:r>
            <a:r>
              <a:rPr lang="hu-HU" sz="1600" dirty="0" err="1">
                <a:solidFill>
                  <a:srgbClr val="ED008D"/>
                </a:solidFill>
                <a:latin typeface="Arial" panose="020B0604020202020204" pitchFamily="34" charset="0"/>
              </a:rPr>
              <a:t>literal</a:t>
            </a:r>
            <a:r>
              <a:rPr lang="hu-HU" sz="1600" dirty="0">
                <a:solidFill>
                  <a:srgbClr val="ED008D"/>
                </a:solidFill>
                <a:latin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ED008D"/>
                </a:solidFill>
                <a:latin typeface="Arial" panose="020B0604020202020204" pitchFamily="34" charset="0"/>
              </a:rPr>
              <a:t>interpretation</a:t>
            </a:r>
            <a:r>
              <a:rPr lang="hu-HU" sz="1600" dirty="0">
                <a:solidFill>
                  <a:srgbClr val="ED008D"/>
                </a:solidFill>
                <a:latin typeface="Arial" panose="020B0604020202020204" pitchFamily="34" charset="0"/>
              </a:rPr>
              <a:t> 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(</a:t>
            </a:r>
            <a:r>
              <a:rPr lang="hu-HU" sz="1600" dirty="0" err="1">
                <a:solidFill>
                  <a:srgbClr val="5A5A5A"/>
                </a:solidFill>
                <a:latin typeface="Arial" panose="020B0604020202020204" pitchFamily="34" charset="0"/>
              </a:rPr>
              <a:t>ignore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5A5A5A"/>
                </a:solidFill>
                <a:latin typeface="Arial" panose="020B0604020202020204" pitchFamily="34" charset="0"/>
              </a:rPr>
              <a:t>Neurim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hu-HU" sz="1600" dirty="0">
              <a:solidFill>
                <a:srgbClr val="5A5A5A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AFF0"/>
                </a:solidFill>
                <a:latin typeface="MicrosoftJhengHeiRegular"/>
              </a:rPr>
              <a:t>– </a:t>
            </a:r>
            <a:r>
              <a:rPr lang="en-US" sz="1600" dirty="0" err="1">
                <a:solidFill>
                  <a:srgbClr val="5A5A5A"/>
                </a:solidFill>
                <a:latin typeface="Arial" panose="020B0604020202020204" pitchFamily="34" charset="0"/>
              </a:rPr>
              <a:t>Abraxis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, the NL government and the Commission were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represented at the oral hearing in June 2018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AFF0"/>
                </a:solidFill>
                <a:latin typeface="MicrosoftJhengHeiRegular"/>
              </a:rPr>
              <a:t>– 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Commission 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changed its position at the hearing -</a:t>
            </a:r>
            <a:r>
              <a:rPr lang="hu-HU" sz="1600" dirty="0">
                <a:solidFill>
                  <a:srgbClr val="5A5A5A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ED008D"/>
                </a:solidFill>
                <a:latin typeface="Arial" panose="020B0604020202020204" pitchFamily="34" charset="0"/>
              </a:rPr>
              <a:t>endorsed </a:t>
            </a:r>
            <a:r>
              <a:rPr lang="en-US" sz="1600" dirty="0">
                <a:solidFill>
                  <a:srgbClr val="5A5A5A"/>
                </a:solidFill>
                <a:latin typeface="Arial" panose="020B0604020202020204" pitchFamily="34" charset="0"/>
              </a:rPr>
              <a:t>the granting of an SPC in this situation</a:t>
            </a:r>
            <a:endParaRPr lang="hu-HU" sz="1600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022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EEEC3-5448-4DF8-A82F-63A416D2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C-673/18 - </a:t>
            </a:r>
            <a:r>
              <a:rPr lang="hu-HU" dirty="0" err="1"/>
              <a:t>Santen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82872EF-7506-4DD5-9BD2-FE2EC9BB0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Jogalkotói szándék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csak új hatóanyagok – (9), bizottsági indoklás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egy termék egy tanúsítvány – 3. cikk c)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első FHE alapján – 3. cikk d)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egyensúly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közegészségügy – (10)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Álláspont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az </a:t>
            </a:r>
            <a:r>
              <a:rPr lang="hu-HU" sz="2100" dirty="0" err="1">
                <a:solidFill>
                  <a:schemeClr val="tx1">
                    <a:tint val="75000"/>
                  </a:schemeClr>
                </a:solidFill>
              </a:rPr>
              <a:t>alapügybelivel</a:t>
            </a:r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 azonos helyzetekben (</a:t>
            </a:r>
            <a:r>
              <a:rPr lang="hu-HU" sz="2100" dirty="0" err="1">
                <a:solidFill>
                  <a:schemeClr val="tx1">
                    <a:tint val="75000"/>
                  </a:schemeClr>
                </a:solidFill>
              </a:rPr>
              <a:t>Neurim</a:t>
            </a:r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 1.)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hu-HU" sz="2100" dirty="0" err="1">
                <a:solidFill>
                  <a:schemeClr val="tx1">
                    <a:tint val="75000"/>
                  </a:schemeClr>
                </a:solidFill>
              </a:rPr>
              <a:t>edh</a:t>
            </a:r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 lavina – kevesebb ráfordítást igénylő találmányok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állatgyógyászati után humán FHE nem egyszerűbb - felmentés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nem érvénytelenítette a </a:t>
            </a:r>
            <a:r>
              <a:rPr lang="hu-HU" sz="2100" dirty="0" err="1">
                <a:solidFill>
                  <a:schemeClr val="tx1">
                    <a:tint val="75000"/>
                  </a:schemeClr>
                </a:solidFill>
              </a:rPr>
              <a:t>Neurimban</a:t>
            </a:r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 a korábbi szó szerinti értelmezését követő ítélkezési gyakorlatát C-31/03, C-202/05</a:t>
            </a:r>
          </a:p>
          <a:p>
            <a:r>
              <a:rPr lang="hu-HU" sz="2100" dirty="0">
                <a:solidFill>
                  <a:schemeClr val="tx1">
                    <a:tint val="75000"/>
                  </a:schemeClr>
                </a:solidFill>
              </a:rPr>
              <a:t>	szakpolitikai döntés – uniós jogalkotó ≠ EUB</a:t>
            </a:r>
          </a:p>
          <a:p>
            <a:r>
              <a:rPr lang="hu-HU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18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076BBA-500B-4E73-9A57-B5CE75F3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C-673/18 - </a:t>
            </a:r>
            <a:r>
              <a:rPr lang="hu-HU" dirty="0" err="1"/>
              <a:t>Santen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37F3A-2CF8-41B9-903B-AD5D552F3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212" y="2685142"/>
            <a:ext cx="9959975" cy="3682319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</a:rPr>
              <a:t>53     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</a:rPr>
              <a:t>Ebből az következik, hogy – </a:t>
            </a:r>
            <a:r>
              <a:rPr lang="hu-HU" sz="2000" b="1" dirty="0"/>
              <a:t>ellentétben azzal, amit a Bíróság a </a:t>
            </a:r>
            <a:r>
              <a:rPr lang="hu-HU" sz="2000" b="1" dirty="0" err="1"/>
              <a:t>Neurim</a:t>
            </a:r>
            <a:r>
              <a:rPr lang="hu-HU" sz="2000" b="1" dirty="0"/>
              <a:t> ítélet 27. pontjában megállapított</a:t>
            </a:r>
            <a:r>
              <a:rPr lang="hu-HU" sz="20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</a:rPr>
              <a:t>– „a termék gyógyszerként történő forgalomba hozatalára vonatkozó első engedély” 469/2009 rendelet 3. cikkének d) pontja értelmében vett fogalmának meghatározásakor </a:t>
            </a:r>
            <a:r>
              <a:rPr lang="hu-HU" sz="2000" b="1" dirty="0"/>
              <a:t>nem kell figyelembe venni az alapszabadalom oltalmának hatályát</a:t>
            </a:r>
            <a:r>
              <a:rPr lang="hu-HU" sz="2000" b="1" dirty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26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A4557D-8764-4C44-BD99-3F2308AB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a többi ügy …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B0BA85-A76C-4E8D-B467-8B2308C1E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2029767"/>
            <a:ext cx="9959975" cy="40598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C-577/13. sz.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Actavis</a:t>
            </a:r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C-631/13. sz.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Forsgren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(kovalens-kötésben) 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C-681/16. sz. Pfizer (különleges mechanizmus)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C-567/16. sz. MSD (eljárást lezáró értesítés ≠ FHE)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C-121/17. sz.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Teva</a:t>
            </a:r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C-423/17. sz. Warner-Lambert – (2001/83 irányelv 11. cikke)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C-527/17. sz. Boston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Scientific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– orvostechnikai eszköz (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paclitaxel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–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stent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C-650/17. sz.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Royalty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(=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Bundespatentgericht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C-114/18. sz.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Sandoz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(visszavonták)</a:t>
            </a:r>
          </a:p>
          <a:p>
            <a:pPr>
              <a:lnSpc>
                <a:spcPct val="70000"/>
              </a:lnSpc>
            </a:pPr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C-471/14. sz. Seattle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Genetics</a:t>
            </a: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 (időkorlát)</a:t>
            </a: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C-492/16. sz. </a:t>
            </a:r>
            <a:r>
              <a:rPr lang="hu-HU" sz="1800" dirty="0" err="1">
                <a:solidFill>
                  <a:schemeClr val="tx1">
                    <a:tint val="75000"/>
                  </a:schemeClr>
                </a:solidFill>
              </a:rPr>
              <a:t>Incyte</a:t>
            </a:r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hu-HU" sz="18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hu-HU" sz="1800" dirty="0">
                <a:solidFill>
                  <a:schemeClr val="tx1">
                    <a:tint val="75000"/>
                  </a:schemeClr>
                </a:solidFill>
              </a:rPr>
              <a:t>C-354/19. sz. Novartis (visszavonták)</a:t>
            </a:r>
          </a:p>
        </p:txBody>
      </p:sp>
    </p:spTree>
    <p:extLst>
      <p:ext uri="{BB962C8B-B14F-4D97-AF65-F5344CB8AC3E}">
        <p14:creationId xmlns:p14="http://schemas.microsoft.com/office/powerpoint/2010/main" val="85818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ZTNH125_közel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C10A44"/>
      </a:accent2>
      <a:accent3>
        <a:srgbClr val="F15C31"/>
      </a:accent3>
      <a:accent4>
        <a:srgbClr val="F69D83"/>
      </a:accent4>
      <a:accent5>
        <a:srgbClr val="F88AAD"/>
      </a:accent5>
      <a:accent6>
        <a:srgbClr val="F54F84"/>
      </a:accent6>
      <a:hlink>
        <a:srgbClr val="1E4E79"/>
      </a:hlink>
      <a:folHlink>
        <a:srgbClr val="C10A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TNH_2022_sablon [Írásvédett]" id="{5230FF75-097C-44EC-BC1B-C4E3B22B2047}" vid="{F7982030-3CEC-4D4E-81EA-4727A1845C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sztnh2022sablon</Template>
  <TotalTime>7583</TotalTime>
  <Words>826</Words>
  <Application>Microsoft Office PowerPoint</Application>
  <PresentationFormat>Szélesvásznú</PresentationFormat>
  <Paragraphs>81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ArialMT</vt:lpstr>
      <vt:lpstr>Calibri</vt:lpstr>
      <vt:lpstr>MicrosoftJhengHeiRegular</vt:lpstr>
      <vt:lpstr>Montserrat</vt:lpstr>
      <vt:lpstr>Montserrat Medium</vt:lpstr>
      <vt:lpstr>Montserrat SemiBold</vt:lpstr>
      <vt:lpstr>Office-téma</vt:lpstr>
      <vt:lpstr>Kereszteződések - SPC a színfalak mögött</vt:lpstr>
      <vt:lpstr>933/2019 SPC Waiver</vt:lpstr>
      <vt:lpstr>C-130/11 - Neurim</vt:lpstr>
      <vt:lpstr>A Neurim után…</vt:lpstr>
      <vt:lpstr>C-443/17 - Abraxis </vt:lpstr>
      <vt:lpstr>Forrás: Daniel Wise /Carpmaels &amp; Ransford CMS, London, 20th September 2019</vt:lpstr>
      <vt:lpstr>C-673/18 - Santen</vt:lpstr>
      <vt:lpstr>C-673/18 - Santen</vt:lpstr>
      <vt:lpstr>És a többi ügy …</vt:lpstr>
      <vt:lpstr>Köszönöm a megtisztelő figyelmet!  ildiko.prohaszkane@hipo.gov.hu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Prohászkáné Németh Ildikó</dc:creator>
  <cp:lastModifiedBy>Dr. Prohászkáné Németh Ildikó</cp:lastModifiedBy>
  <cp:revision>40</cp:revision>
  <dcterms:created xsi:type="dcterms:W3CDTF">2022-03-23T08:33:50Z</dcterms:created>
  <dcterms:modified xsi:type="dcterms:W3CDTF">2022-05-05T15:11:10Z</dcterms:modified>
</cp:coreProperties>
</file>