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67" r:id="rId5"/>
    <p:sldId id="386" r:id="rId6"/>
    <p:sldId id="374" r:id="rId7"/>
    <p:sldId id="384" r:id="rId8"/>
    <p:sldId id="319" r:id="rId9"/>
    <p:sldId id="380" r:id="rId10"/>
    <p:sldId id="372" r:id="rId11"/>
    <p:sldId id="369" r:id="rId12"/>
    <p:sldId id="373" r:id="rId13"/>
    <p:sldId id="329" r:id="rId14"/>
    <p:sldId id="323" r:id="rId15"/>
    <p:sldId id="379" r:id="rId16"/>
    <p:sldId id="381" r:id="rId17"/>
    <p:sldId id="382" r:id="rId18"/>
    <p:sldId id="385" r:id="rId19"/>
    <p:sldId id="383" r:id="rId20"/>
    <p:sldId id="292" r:id="rId21"/>
  </p:sldIdLst>
  <p:sldSz cx="12192000" cy="6858000"/>
  <p:notesSz cx="6797675" cy="9926638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eiryo" panose="020B0604030504040204" pitchFamily="34" charset="-128"/>
      <p:regular r:id="rId28"/>
      <p:bold r:id="rId29"/>
      <p:italic r:id="rId30"/>
      <p:boldItalic r:id="rId31"/>
    </p:embeddedFont>
    <p:embeddedFont>
      <p:font typeface="Metropolis" panose="020B0604020202020204" charset="-18"/>
      <p:regular r:id="rId32"/>
      <p:bold r:id="rId33"/>
      <p:italic r:id="rId34"/>
      <p:boldItalic r:id="rId35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somor Fanni" initials="CF" lastIdx="1" clrIdx="0">
    <p:extLst>
      <p:ext uri="{19B8F6BF-5375-455C-9EA6-DF929625EA0E}">
        <p15:presenceInfo xmlns:p15="http://schemas.microsoft.com/office/powerpoint/2012/main" userId="S::fanni.csomor@csovarilegal.hu::bbdb7aab-7147-4387-8b70-bd15edeee8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D06"/>
    <a:srgbClr val="FFD966"/>
    <a:srgbClr val="FCBA0F"/>
    <a:srgbClr val="DBE5E7"/>
    <a:srgbClr val="FFCA21"/>
    <a:srgbClr val="F7B914"/>
    <a:srgbClr val="00173E"/>
    <a:srgbClr val="FFFFFF"/>
    <a:srgbClr val="BC9A5C"/>
    <a:srgbClr val="001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3FFF7B-6A22-4BB9-A98E-8EF6C8898771}" v="1" dt="2021-06-01T06:58:09.9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5" autoAdjust="0"/>
    <p:restoredTop sz="93867" autoAdjust="0"/>
  </p:normalViewPr>
  <p:slideViewPr>
    <p:cSldViewPr snapToGrid="0">
      <p:cViewPr varScale="1">
        <p:scale>
          <a:sx n="104" d="100"/>
          <a:sy n="104" d="100"/>
        </p:scale>
        <p:origin x="15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43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ővári István" userId="35a497fe-eb23-4224-8ba9-e7d0944e6334" providerId="ADAL" clId="{D23FFF7B-6A22-4BB9-A98E-8EF6C8898771}"/>
    <pc:docChg chg="modSld">
      <pc:chgData name="Csővári István" userId="35a497fe-eb23-4224-8ba9-e7d0944e6334" providerId="ADAL" clId="{D23FFF7B-6A22-4BB9-A98E-8EF6C8898771}" dt="2021-06-01T06:58:09.942" v="0"/>
      <pc:docMkLst>
        <pc:docMk/>
      </pc:docMkLst>
      <pc:sldChg chg="modAnim">
        <pc:chgData name="Csővári István" userId="35a497fe-eb23-4224-8ba9-e7d0944e6334" providerId="ADAL" clId="{D23FFF7B-6A22-4BB9-A98E-8EF6C8898771}" dt="2021-06-01T06:58:09.942" v="0"/>
        <pc:sldMkLst>
          <pc:docMk/>
          <pc:sldMk cId="3565867063" sldId="38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500146-CC1B-496B-9431-B8DEA95DB4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206" cy="497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83AC4E-F6AF-4581-80FD-57DBF548FC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526" y="1"/>
            <a:ext cx="2945206" cy="497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BC2BD-30E5-499F-A612-AE06383E15EF}" type="datetimeFigureOut">
              <a:rPr lang="hu-HU" smtClean="0"/>
              <a:t>2021. 06. 01.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6BE51-A0DA-423B-A3D8-D15CA8C7E9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206" cy="497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79D2C-DDA1-4E88-94D2-8C58AA7236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526" y="9429305"/>
            <a:ext cx="2945206" cy="497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2F0ED-3CF0-4D99-9EBD-875F422DD4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2585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206" cy="497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526" y="1"/>
            <a:ext cx="2945206" cy="497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2D3AC-1B43-4D34-83FB-760DFC1CD09F}" type="datetimeFigureOut">
              <a:rPr lang="hu-HU" smtClean="0"/>
              <a:t>2021. 06. 01.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62" y="4777782"/>
            <a:ext cx="5437752" cy="39078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206" cy="497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526" y="9429305"/>
            <a:ext cx="2945206" cy="497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CB175-4E02-406F-AF49-D85B406D9F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971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B79D2-A1FC-455B-A5A9-DC9025BF8574}" type="slidenum">
              <a:rPr lang="hu-HU" smtClean="0"/>
              <a:pPr>
                <a:defRPr/>
              </a:pPr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5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4B79D2-A1FC-455B-A5A9-DC9025BF8574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03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7D1B0D05-1E86-46D6-8FD7-F446065C7DC5}"/>
              </a:ext>
            </a:extLst>
          </p:cNvPr>
          <p:cNvGrpSpPr/>
          <p:nvPr userDrawn="1"/>
        </p:nvGrpSpPr>
        <p:grpSpPr>
          <a:xfrm>
            <a:off x="2281" y="5854397"/>
            <a:ext cx="12192000" cy="1017095"/>
            <a:chOff x="8631" y="5600397"/>
            <a:chExt cx="12192000" cy="1017095"/>
          </a:xfrm>
        </p:grpSpPr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BABB2C64-78AB-48B3-8E78-8C0844408FF3}"/>
                </a:ext>
              </a:extLst>
            </p:cNvPr>
            <p:cNvSpPr/>
            <p:nvPr userDrawn="1"/>
          </p:nvSpPr>
          <p:spPr>
            <a:xfrm flipV="1">
              <a:off x="8631" y="5600397"/>
              <a:ext cx="12192000" cy="983326"/>
            </a:xfrm>
            <a:prstGeom prst="rect">
              <a:avLst/>
            </a:prstGeom>
            <a:solidFill>
              <a:srgbClr val="F7B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AFD46732-D919-4EB9-BDE0-E21350158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631" y="5634166"/>
              <a:ext cx="12192000" cy="983326"/>
            </a:xfrm>
            <a:prstGeom prst="rect">
              <a:avLst/>
            </a:prstGeom>
            <a:solidFill>
              <a:srgbClr val="F7B914"/>
            </a:solidFill>
          </p:spPr>
        </p:pic>
      </p:grpSp>
      <p:pic>
        <p:nvPicPr>
          <p:cNvPr id="7" name="Kép 6">
            <a:extLst>
              <a:ext uri="{FF2B5EF4-FFF2-40B4-BE49-F238E27FC236}">
                <a16:creationId xmlns:a16="http://schemas.microsoft.com/office/drawing/2014/main" id="{799AC46A-3605-4402-AF1A-5D5733EFE4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-17253"/>
            <a:ext cx="12192000" cy="692701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3F29DC3-21F8-422A-974F-B165F4E464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06518" y="1858780"/>
            <a:ext cx="6047282" cy="1190808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 algn="l">
              <a:defRPr sz="2800" b="1" cap="all" baseline="0">
                <a:solidFill>
                  <a:srgbClr val="00183E"/>
                </a:solidFill>
                <a:latin typeface="Metropolis" panose="00000500000000000000" pitchFamily="50" charset="-18"/>
              </a:defRPr>
            </a:lvl1pPr>
          </a:lstStyle>
          <a:p>
            <a:r>
              <a:rPr lang="hu-HU" dirty="0"/>
              <a:t>cím szerkesztése</a:t>
            </a:r>
            <a:br>
              <a:rPr lang="hu-HU" dirty="0"/>
            </a:br>
            <a:r>
              <a:rPr lang="hu-HU" b="0" dirty="0"/>
              <a:t>cím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1DCD38D-2240-404C-BB7E-D53E82560D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06518" y="3049588"/>
            <a:ext cx="5361482" cy="546100"/>
          </a:xfrm>
        </p:spPr>
        <p:txBody>
          <a:bodyPr lIns="0" rIns="0"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E56CC26-A6CF-4E01-B0A3-DD3890D2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6518" y="3901017"/>
            <a:ext cx="2743200" cy="365125"/>
          </a:xfrm>
          <a:prstGeom prst="rect">
            <a:avLst/>
          </a:prstGeom>
        </p:spPr>
        <p:txBody>
          <a:bodyPr lIns="0"/>
          <a:lstStyle>
            <a:lvl1pPr>
              <a:defRPr sz="1200" spc="120" baseline="0">
                <a:solidFill>
                  <a:srgbClr val="00183E"/>
                </a:solidFill>
              </a:defRPr>
            </a:lvl1pPr>
          </a:lstStyle>
          <a:p>
            <a:r>
              <a:rPr lang="hu-HU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9186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BC9A5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hu-HU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3392" y="1844676"/>
            <a:ext cx="10944192" cy="3744565"/>
          </a:xfrm>
        </p:spPr>
        <p:txBody>
          <a:bodyPr/>
          <a:lstStyle>
            <a:lvl1pPr marL="0" indent="0">
              <a:buNone/>
              <a:defRPr>
                <a:solidFill>
                  <a:srgbClr val="BC9A5C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BC9A5C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BC9A5C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BC9A5C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BC9A5C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53312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F29DC3-21F8-422A-974F-B165F4E464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209" y="1660057"/>
            <a:ext cx="5140067" cy="1190808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 algn="l">
              <a:defRPr sz="2800" b="1" cap="all" baseline="0">
                <a:solidFill>
                  <a:srgbClr val="00183E"/>
                </a:solidFill>
                <a:latin typeface="Metropolis" panose="00000500000000000000" pitchFamily="50" charset="-18"/>
              </a:defRPr>
            </a:lvl1pPr>
          </a:lstStyle>
          <a:p>
            <a:r>
              <a:rPr lang="hu-HU" dirty="0"/>
              <a:t>cím szerkesztése</a:t>
            </a:r>
            <a:br>
              <a:rPr lang="hu-HU" dirty="0"/>
            </a:br>
            <a:r>
              <a:rPr lang="hu-HU" b="0" dirty="0"/>
              <a:t>cím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1DCD38D-2240-404C-BB7E-D53E82560D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876" y="3049588"/>
            <a:ext cx="5131400" cy="546100"/>
          </a:xfrm>
        </p:spPr>
        <p:txBody>
          <a:bodyPr lIns="0" rIns="0" anchor="ctr" anchorCtr="0"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E56CC26-A6CF-4E01-B0A3-DD3890D2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876" y="3901017"/>
            <a:ext cx="2625479" cy="365125"/>
          </a:xfrm>
          <a:prstGeom prst="rect">
            <a:avLst/>
          </a:prstGeom>
        </p:spPr>
        <p:txBody>
          <a:bodyPr lIns="0"/>
          <a:lstStyle>
            <a:lvl1pPr>
              <a:defRPr sz="1200" spc="120" baseline="0">
                <a:solidFill>
                  <a:srgbClr val="00183E"/>
                </a:solidFill>
              </a:defRPr>
            </a:lvl1pPr>
          </a:lstStyle>
          <a:p>
            <a:r>
              <a:rPr lang="hu-HU" dirty="0"/>
              <a:t>Dátum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7F38581-A7D1-4B5A-BB83-6687A7B109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3468" y="5992075"/>
            <a:ext cx="2218593" cy="739532"/>
          </a:xfrm>
          <a:prstGeom prst="rect">
            <a:avLst/>
          </a:prstGeom>
        </p:spPr>
      </p:pic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3C37B944-84B0-473E-BC00-2E353C2AA779}"/>
              </a:ext>
            </a:extLst>
          </p:cNvPr>
          <p:cNvGrpSpPr/>
          <p:nvPr userDrawn="1"/>
        </p:nvGrpSpPr>
        <p:grpSpPr>
          <a:xfrm>
            <a:off x="2281" y="5854397"/>
            <a:ext cx="12192000" cy="1017095"/>
            <a:chOff x="8631" y="5600397"/>
            <a:chExt cx="12192000" cy="1017095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381F2CBB-0EC3-4362-9AD6-373C95FDA7C9}"/>
                </a:ext>
              </a:extLst>
            </p:cNvPr>
            <p:cNvSpPr/>
            <p:nvPr userDrawn="1"/>
          </p:nvSpPr>
          <p:spPr>
            <a:xfrm flipV="1">
              <a:off x="8631" y="5600397"/>
              <a:ext cx="12192000" cy="983326"/>
            </a:xfrm>
            <a:prstGeom prst="rect">
              <a:avLst/>
            </a:prstGeom>
            <a:solidFill>
              <a:srgbClr val="F7B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86857F5D-9614-4969-A941-573D42D31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31" y="5634166"/>
              <a:ext cx="12192000" cy="983326"/>
            </a:xfrm>
            <a:prstGeom prst="rect">
              <a:avLst/>
            </a:prstGeom>
            <a:solidFill>
              <a:srgbClr val="F7B914"/>
            </a:solidFill>
          </p:spPr>
        </p:pic>
      </p:grpSp>
      <p:pic>
        <p:nvPicPr>
          <p:cNvPr id="5" name="Kép 4">
            <a:extLst>
              <a:ext uri="{FF2B5EF4-FFF2-40B4-BE49-F238E27FC236}">
                <a16:creationId xmlns:a16="http://schemas.microsoft.com/office/drawing/2014/main" id="{919909EB-B031-47E7-98D0-6536EA76B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2315" y="-20278"/>
            <a:ext cx="12252034" cy="68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9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47F38581-A7D1-4B5A-BB83-6687A7B109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3468" y="5992075"/>
            <a:ext cx="2218593" cy="739532"/>
          </a:xfrm>
          <a:prstGeom prst="rect">
            <a:avLst/>
          </a:prstGeom>
        </p:spPr>
      </p:pic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3C37B944-84B0-473E-BC00-2E353C2AA779}"/>
              </a:ext>
            </a:extLst>
          </p:cNvPr>
          <p:cNvGrpSpPr/>
          <p:nvPr userDrawn="1"/>
        </p:nvGrpSpPr>
        <p:grpSpPr>
          <a:xfrm>
            <a:off x="2281" y="5854397"/>
            <a:ext cx="12192000" cy="1017095"/>
            <a:chOff x="8631" y="5600397"/>
            <a:chExt cx="12192000" cy="1017095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381F2CBB-0EC3-4362-9AD6-373C95FDA7C9}"/>
                </a:ext>
              </a:extLst>
            </p:cNvPr>
            <p:cNvSpPr/>
            <p:nvPr userDrawn="1"/>
          </p:nvSpPr>
          <p:spPr>
            <a:xfrm flipV="1">
              <a:off x="8631" y="5600397"/>
              <a:ext cx="12192000" cy="983326"/>
            </a:xfrm>
            <a:prstGeom prst="rect">
              <a:avLst/>
            </a:prstGeom>
            <a:solidFill>
              <a:srgbClr val="F7B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86857F5D-9614-4969-A941-573D42D31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31" y="5634166"/>
              <a:ext cx="12192000" cy="983326"/>
            </a:xfrm>
            <a:prstGeom prst="rect">
              <a:avLst/>
            </a:prstGeom>
            <a:solidFill>
              <a:srgbClr val="F7B914"/>
            </a:solidFill>
          </p:spPr>
        </p:pic>
      </p:grpSp>
      <p:pic>
        <p:nvPicPr>
          <p:cNvPr id="6" name="Kép 5">
            <a:extLst>
              <a:ext uri="{FF2B5EF4-FFF2-40B4-BE49-F238E27FC236}">
                <a16:creationId xmlns:a16="http://schemas.microsoft.com/office/drawing/2014/main" id="{88E6F017-FAE1-4B42-91D2-5EA0387942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282" y="-1"/>
            <a:ext cx="12278102" cy="690643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3F29DC3-21F8-422A-974F-B165F4E464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87159" y="1736391"/>
            <a:ext cx="5140067" cy="1190808"/>
          </a:xfrm>
          <a:prstGeom prst="rect">
            <a:avLst/>
          </a:prstGeom>
        </p:spPr>
        <p:txBody>
          <a:bodyPr lIns="0" rIns="0" anchor="t" anchorCtr="0">
            <a:normAutofit/>
          </a:bodyPr>
          <a:lstStyle>
            <a:lvl1pPr algn="l">
              <a:defRPr sz="2800" b="1" cap="all" baseline="0">
                <a:solidFill>
                  <a:srgbClr val="00183E"/>
                </a:solidFill>
                <a:latin typeface="Metropolis" panose="00000500000000000000" pitchFamily="50" charset="-18"/>
              </a:defRPr>
            </a:lvl1pPr>
          </a:lstStyle>
          <a:p>
            <a:r>
              <a:rPr lang="hu-HU" dirty="0"/>
              <a:t>cím szerkesztése</a:t>
            </a:r>
            <a:br>
              <a:rPr lang="hu-HU" dirty="0"/>
            </a:br>
            <a:r>
              <a:rPr lang="hu-HU" b="0" dirty="0"/>
              <a:t>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965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lválasztó 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F29DC3-21F8-422A-974F-B165F4E464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47188" y="1858780"/>
            <a:ext cx="6860119" cy="1190808"/>
          </a:xfrm>
          <a:prstGeom prst="rect">
            <a:avLst/>
          </a:prstGeom>
        </p:spPr>
        <p:txBody>
          <a:bodyPr lIns="0" rIns="0" anchor="b" anchorCtr="0">
            <a:normAutofit/>
          </a:bodyPr>
          <a:lstStyle>
            <a:lvl1pPr algn="l">
              <a:defRPr sz="2800" b="1" cap="all" baseline="0">
                <a:solidFill>
                  <a:srgbClr val="00183E"/>
                </a:solidFill>
                <a:latin typeface="Metropolis" panose="00000500000000000000" pitchFamily="50" charset="-18"/>
              </a:defRPr>
            </a:lvl1pPr>
          </a:lstStyle>
          <a:p>
            <a:r>
              <a:rPr lang="hu-HU" dirty="0"/>
              <a:t>Elválasztó oldal címe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1DCD38D-2240-404C-BB7E-D53E82560D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47189" y="3049588"/>
            <a:ext cx="5361482" cy="546100"/>
          </a:xfrm>
        </p:spPr>
        <p:txBody>
          <a:bodyPr lIns="0" rIns="0" anchor="ctr" anchorCtr="0"/>
          <a:lstStyle>
            <a:lvl1pPr marL="0" indent="0" algn="l">
              <a:buNone/>
              <a:defRPr sz="2000" cap="all" baseline="0">
                <a:solidFill>
                  <a:srgbClr val="BC9A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</a:t>
            </a:r>
          </a:p>
        </p:txBody>
      </p:sp>
    </p:spTree>
    <p:extLst>
      <p:ext uri="{BB962C8B-B14F-4D97-AF65-F5344CB8AC3E}">
        <p14:creationId xmlns:p14="http://schemas.microsoft.com/office/powerpoint/2010/main" val="91388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öszönjük a figyelm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F29DC3-21F8-422A-974F-B165F4E46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2359" y="2338460"/>
            <a:ext cx="6047282" cy="764354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algn="ctr">
              <a:defRPr sz="6000" b="1" cap="all" baseline="0">
                <a:solidFill>
                  <a:srgbClr val="00183E"/>
                </a:solidFill>
                <a:latin typeface="Metropolis" panose="00000500000000000000" pitchFamily="50" charset="-18"/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FC9191E2-FB9D-4A05-87BC-4E75B7FC95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86788" y="3118467"/>
            <a:ext cx="4227824" cy="914400"/>
          </a:xfrm>
        </p:spPr>
        <p:txBody>
          <a:bodyPr>
            <a:normAutofit/>
          </a:bodyPr>
          <a:lstStyle>
            <a:lvl1pPr marL="0" indent="0" algn="ctr">
              <a:buNone/>
              <a:defRPr sz="2800" b="1" cap="all" baseline="0">
                <a:solidFill>
                  <a:srgbClr val="BC9A5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15F88-40E2-4F39-81C6-14076B683471}"/>
              </a:ext>
            </a:extLst>
          </p:cNvPr>
          <p:cNvSpPr txBox="1"/>
          <p:nvPr userDrawn="1"/>
        </p:nvSpPr>
        <p:spPr>
          <a:xfrm>
            <a:off x="250166" y="6228272"/>
            <a:ext cx="819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6E8680-E6C1-43CB-A955-DEDD4A8FD6A3}" type="slidenum">
              <a:rPr lang="hu-HU" sz="1400" smtClean="0">
                <a:solidFill>
                  <a:srgbClr val="BC9A5C"/>
                </a:solidFill>
              </a:rPr>
              <a:t>‹#›</a:t>
            </a:fld>
            <a:endParaRPr lang="hu-HU" sz="1600" dirty="0">
              <a:solidFill>
                <a:srgbClr val="BC9A5C"/>
              </a:solidFill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44CE380A-CA64-4686-94AF-402842F82A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3468" y="5992075"/>
            <a:ext cx="2218593" cy="739532"/>
          </a:xfrm>
          <a:prstGeom prst="rect">
            <a:avLst/>
          </a:prstGeom>
        </p:spPr>
      </p:pic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3E3D8C29-EBCD-444B-AB15-CBBA34DA993B}"/>
              </a:ext>
            </a:extLst>
          </p:cNvPr>
          <p:cNvGrpSpPr/>
          <p:nvPr userDrawn="1"/>
        </p:nvGrpSpPr>
        <p:grpSpPr>
          <a:xfrm>
            <a:off x="2281" y="5854397"/>
            <a:ext cx="12192000" cy="1017095"/>
            <a:chOff x="8631" y="5600397"/>
            <a:chExt cx="12192000" cy="1017095"/>
          </a:xfrm>
        </p:grpSpPr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21BBD5DF-3065-493F-A765-737D8A66B1C2}"/>
                </a:ext>
              </a:extLst>
            </p:cNvPr>
            <p:cNvSpPr/>
            <p:nvPr userDrawn="1"/>
          </p:nvSpPr>
          <p:spPr>
            <a:xfrm flipV="1">
              <a:off x="8631" y="5600397"/>
              <a:ext cx="12192000" cy="983326"/>
            </a:xfrm>
            <a:prstGeom prst="rect">
              <a:avLst/>
            </a:prstGeom>
            <a:solidFill>
              <a:srgbClr val="F7B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6" name="Kép 15">
              <a:extLst>
                <a:ext uri="{FF2B5EF4-FFF2-40B4-BE49-F238E27FC236}">
                  <a16:creationId xmlns:a16="http://schemas.microsoft.com/office/drawing/2014/main" id="{4A36C2C6-2D4B-45B5-B953-66F83A0035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31" y="5634166"/>
              <a:ext cx="12192000" cy="983326"/>
            </a:xfrm>
            <a:prstGeom prst="rect">
              <a:avLst/>
            </a:prstGeom>
            <a:solidFill>
              <a:srgbClr val="F7B914"/>
            </a:solidFill>
          </p:spPr>
        </p:pic>
      </p:grpSp>
    </p:spTree>
    <p:extLst>
      <p:ext uri="{BB962C8B-B14F-4D97-AF65-F5344CB8AC3E}">
        <p14:creationId xmlns:p14="http://schemas.microsoft.com/office/powerpoint/2010/main" val="248320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os 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C04716-EA73-4EB3-A825-F8A5339EEE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62074"/>
            <a:ext cx="10515600" cy="4184287"/>
          </a:xfrm>
        </p:spPr>
        <p:txBody>
          <a:bodyPr/>
          <a:lstStyle>
            <a:lvl1pPr marL="361950" indent="-361950">
              <a:spcBef>
                <a:spcPts val="600"/>
              </a:spcBef>
              <a:spcAft>
                <a:spcPts val="400"/>
              </a:spcAft>
              <a:buClrTx/>
              <a:buSzPct val="90000"/>
              <a:buFont typeface="Wingdings" panose="05000000000000000000" pitchFamily="2" charset="2"/>
              <a:buChar char="q"/>
              <a:defRPr sz="2000"/>
            </a:lvl1pPr>
            <a:lvl2pPr marL="361950" indent="0">
              <a:spcBef>
                <a:spcPts val="400"/>
              </a:spcBef>
              <a:spcAft>
                <a:spcPts val="400"/>
              </a:spcAft>
              <a:buClrTx/>
              <a:buSzPct val="80000"/>
              <a:buFont typeface="Wingdings" panose="05000000000000000000" pitchFamily="2" charset="2"/>
              <a:buNone/>
              <a:defRPr sz="2000"/>
            </a:lvl2pPr>
            <a:lvl3pPr marL="628650" indent="-266700">
              <a:buClrTx/>
              <a:buSzPct val="100000"/>
              <a:buFont typeface="Meiryo" panose="020B0604030504040204" pitchFamily="34" charset="-128"/>
              <a:buChar char="­"/>
              <a:defRPr/>
            </a:lvl3pPr>
            <a:lvl4pPr marL="628650" indent="-266700">
              <a:spcBef>
                <a:spcPts val="400"/>
              </a:spcBef>
              <a:buClrTx/>
              <a:buFont typeface="Wingdings" panose="05000000000000000000" pitchFamily="2" charset="2"/>
              <a:buChar char="§"/>
              <a:defRPr/>
            </a:lvl4pPr>
            <a:lvl5pPr marL="628650" indent="0">
              <a:buSzPct val="90000"/>
              <a:buFont typeface="Meiryo" panose="020B0604030504040204" pitchFamily="34" charset="-128"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65D3C9F-9163-448B-84B8-BB0409BC6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/>
              <a:t>cím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C705D-A381-4984-88CD-A85A6DB97076}"/>
              </a:ext>
            </a:extLst>
          </p:cNvPr>
          <p:cNvSpPr txBox="1"/>
          <p:nvPr userDrawn="1"/>
        </p:nvSpPr>
        <p:spPr>
          <a:xfrm>
            <a:off x="250166" y="6228272"/>
            <a:ext cx="819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6E8680-E6C1-43CB-A955-DEDD4A8FD6A3}" type="slidenum">
              <a:rPr lang="hu-HU" sz="1400" smtClean="0">
                <a:solidFill>
                  <a:srgbClr val="BC9A5C"/>
                </a:solidFill>
              </a:rPr>
              <a:t>‹#›</a:t>
            </a:fld>
            <a:endParaRPr lang="hu-HU" sz="1600" dirty="0">
              <a:solidFill>
                <a:srgbClr val="BC9A5C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6BC2403-A4C5-454A-9D38-2E8C4DDD9C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3468" y="5992075"/>
            <a:ext cx="2218593" cy="7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0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orolás és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C04716-EA73-4EB3-A825-F8A5339EE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38" y="1259175"/>
            <a:ext cx="6382928" cy="4132334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F2B0BCB7-22F1-4058-A158-D2B199EF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538" y="302418"/>
            <a:ext cx="6382928" cy="757238"/>
          </a:xfrm>
        </p:spPr>
        <p:txBody>
          <a:bodyPr/>
          <a:lstStyle/>
          <a:p>
            <a:r>
              <a:rPr lang="hu-HU" dirty="0"/>
              <a:t>cím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0E3948-0581-4A47-84B7-3D47AD5225E9}"/>
              </a:ext>
            </a:extLst>
          </p:cNvPr>
          <p:cNvSpPr txBox="1"/>
          <p:nvPr userDrawn="1"/>
        </p:nvSpPr>
        <p:spPr>
          <a:xfrm>
            <a:off x="250166" y="6228272"/>
            <a:ext cx="819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6E8680-E6C1-43CB-A955-DEDD4A8FD6A3}" type="slidenum">
              <a:rPr lang="hu-HU" sz="1400" smtClean="0">
                <a:solidFill>
                  <a:srgbClr val="BC9A5C"/>
                </a:solidFill>
              </a:rPr>
              <a:t>‹#›</a:t>
            </a:fld>
            <a:endParaRPr lang="hu-HU" sz="1600" dirty="0">
              <a:solidFill>
                <a:srgbClr val="BC9A5C"/>
              </a:solidFill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81CF118F-E34B-4C15-B766-269E1133D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3468" y="5992075"/>
            <a:ext cx="2218593" cy="7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7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őv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EC0B6C41-465C-4BC6-B74F-7F153EB7DC10}"/>
              </a:ext>
            </a:extLst>
          </p:cNvPr>
          <p:cNvCxnSpPr>
            <a:cxnSpLocks/>
          </p:cNvCxnSpPr>
          <p:nvPr userDrawn="1"/>
        </p:nvCxnSpPr>
        <p:spPr>
          <a:xfrm>
            <a:off x="1469029" y="3177915"/>
            <a:ext cx="9443810" cy="0"/>
          </a:xfrm>
          <a:prstGeom prst="straightConnector1">
            <a:avLst/>
          </a:prstGeom>
          <a:ln>
            <a:solidFill>
              <a:srgbClr val="BC9A5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E84652E1-BD24-4AF9-A1D6-11E8620FDEE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54770" y="1301660"/>
            <a:ext cx="1449055" cy="474659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rgbClr val="BC9A5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B7594AFE-9A4F-400F-A46F-C66019E71E1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55022" y="4816841"/>
            <a:ext cx="1371613" cy="447196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2D85ED5-D12C-4D86-9BB6-BCDC8BD80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/>
              <a:t>cím </a:t>
            </a:r>
          </a:p>
        </p:txBody>
      </p:sp>
    </p:spTree>
    <p:extLst>
      <p:ext uri="{BB962C8B-B14F-4D97-AF65-F5344CB8AC3E}">
        <p14:creationId xmlns:p14="http://schemas.microsoft.com/office/powerpoint/2010/main" val="3473407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A06DA0-388B-4C72-B9AB-65E1E8DF9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/>
              <a:t>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CFE56A-39BF-4586-8651-F81632025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094"/>
            <a:ext cx="10515600" cy="4209267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55693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00D271C3-9CB0-4475-9DB9-C92AC86C706A}"/>
              </a:ext>
            </a:extLst>
          </p:cNvPr>
          <p:cNvGrpSpPr/>
          <p:nvPr userDrawn="1"/>
        </p:nvGrpSpPr>
        <p:grpSpPr>
          <a:xfrm>
            <a:off x="2281" y="5854397"/>
            <a:ext cx="12192000" cy="1017095"/>
            <a:chOff x="8631" y="5600397"/>
            <a:chExt cx="12192000" cy="1017095"/>
          </a:xfrm>
        </p:grpSpPr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D21B6187-CF58-45BA-B6B5-38D70D146105}"/>
                </a:ext>
              </a:extLst>
            </p:cNvPr>
            <p:cNvSpPr/>
            <p:nvPr userDrawn="1"/>
          </p:nvSpPr>
          <p:spPr>
            <a:xfrm flipV="1">
              <a:off x="8631" y="5600397"/>
              <a:ext cx="12192000" cy="983326"/>
            </a:xfrm>
            <a:prstGeom prst="rect">
              <a:avLst/>
            </a:prstGeom>
            <a:solidFill>
              <a:srgbClr val="F7B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51C86058-5146-4ACD-91D0-EB0945951E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8631" y="5634166"/>
              <a:ext cx="12192000" cy="983326"/>
            </a:xfrm>
            <a:prstGeom prst="rect">
              <a:avLst/>
            </a:prstGeom>
            <a:solidFill>
              <a:srgbClr val="F7B914"/>
            </a:solidFill>
          </p:spPr>
        </p:pic>
      </p:grp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E36EDC6-C2DF-4FC0-ADF2-38CBB567E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928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2" name="Cím helye 1">
            <a:extLst>
              <a:ext uri="{FF2B5EF4-FFF2-40B4-BE49-F238E27FC236}">
                <a16:creationId xmlns:a16="http://schemas.microsoft.com/office/drawing/2014/main" id="{7612C062-C0EC-4BF8-B1FC-5BAB74C8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418"/>
            <a:ext cx="10515600" cy="757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cím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7D2CC8-082E-4A78-957C-E5AD4D26E721}"/>
              </a:ext>
            </a:extLst>
          </p:cNvPr>
          <p:cNvSpPr txBox="1"/>
          <p:nvPr userDrawn="1"/>
        </p:nvSpPr>
        <p:spPr>
          <a:xfrm>
            <a:off x="250166" y="6228272"/>
            <a:ext cx="819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6E8680-E6C1-43CB-A955-DEDD4A8FD6A3}" type="slidenum">
              <a:rPr lang="hu-HU" sz="1400" smtClean="0">
                <a:solidFill>
                  <a:srgbClr val="F7B914"/>
                </a:solidFill>
              </a:rPr>
              <a:t>‹#›</a:t>
            </a:fld>
            <a:endParaRPr lang="hu-HU" sz="1600" dirty="0">
              <a:solidFill>
                <a:srgbClr val="F7B914"/>
              </a:solidFill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ED28122F-F43F-4EAA-89AE-89DB0884506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293468" y="5992075"/>
            <a:ext cx="2218593" cy="7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4" r:id="rId3"/>
    <p:sldLayoutId id="2147483660" r:id="rId4"/>
    <p:sldLayoutId id="2147483665" r:id="rId5"/>
    <p:sldLayoutId id="2147483661" r:id="rId6"/>
    <p:sldLayoutId id="2147483650" r:id="rId7"/>
    <p:sldLayoutId id="2147483663" r:id="rId8"/>
    <p:sldLayoutId id="2147483664" r:id="rId9"/>
    <p:sldLayoutId id="214748367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F7B914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7B914"/>
        </a:buClr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7B914"/>
        </a:buClr>
        <a:buFont typeface="Wingdings" panose="05000000000000000000" pitchFamily="2" charset="2"/>
        <a:buChar char="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7B914"/>
        </a:buClr>
        <a:buFont typeface="Wingdings" panose="05000000000000000000" pitchFamily="2" charset="2"/>
        <a:buChar char="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7B914"/>
        </a:buClr>
        <a:buFont typeface="Wingdings" panose="05000000000000000000" pitchFamily="2" charset="2"/>
        <a:buChar char="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svg"/><Relationship Id="rId7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4">
            <a:extLst>
              <a:ext uri="{FF2B5EF4-FFF2-40B4-BE49-F238E27FC236}">
                <a16:creationId xmlns:a16="http://schemas.microsoft.com/office/drawing/2014/main" id="{6118967B-B211-4498-AAA6-8E5C5DDD315F}"/>
              </a:ext>
            </a:extLst>
          </p:cNvPr>
          <p:cNvSpPr/>
          <p:nvPr/>
        </p:nvSpPr>
        <p:spPr>
          <a:xfrm>
            <a:off x="656136" y="5077908"/>
            <a:ext cx="2201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cs typeface="Segoe UI" panose="020B0502040204020203" pitchFamily="34" charset="0"/>
              </a:rPr>
              <a:t>Dr.</a:t>
            </a:r>
            <a:r>
              <a:rPr lang="en-GB" dirty="0">
                <a:cs typeface="Segoe UI" panose="020B0502040204020203" pitchFamily="34" charset="0"/>
              </a:rPr>
              <a:t> Csővári István</a:t>
            </a:r>
            <a:br>
              <a:rPr lang="hu-HU" sz="1600" dirty="0">
                <a:cs typeface="Segoe UI" panose="020B0502040204020203" pitchFamily="34" charset="0"/>
              </a:rPr>
            </a:br>
            <a:r>
              <a:rPr lang="hu-HU" sz="1400" dirty="0">
                <a:cs typeface="Segoe UI" panose="020B0502040204020203" pitchFamily="34" charset="0"/>
              </a:rPr>
              <a:t>Ügyvéd, </a:t>
            </a:r>
            <a:r>
              <a:rPr lang="hu-HU" sz="1400" dirty="0" err="1">
                <a:cs typeface="Segoe UI" panose="020B0502040204020203" pitchFamily="34" charset="0"/>
              </a:rPr>
              <a:t>adószakértő</a:t>
            </a:r>
            <a:endParaRPr lang="hu-HU" sz="1400" dirty="0">
              <a:cs typeface="Segoe UI" panose="020B0502040204020203" pitchFamily="34" charset="0"/>
            </a:endParaRP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B1DDA5E0-13BB-4CBE-91B3-9F2A2AD6A90A}"/>
              </a:ext>
            </a:extLst>
          </p:cNvPr>
          <p:cNvSpPr txBox="1">
            <a:spLocks/>
          </p:cNvSpPr>
          <p:nvPr/>
        </p:nvSpPr>
        <p:spPr>
          <a:xfrm>
            <a:off x="751930" y="5662683"/>
            <a:ext cx="1852716" cy="386354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None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None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None/>
              <a:defRPr sz="16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None/>
              <a:defRPr sz="16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400" dirty="0">
                <a:solidFill>
                  <a:schemeClr val="tx1"/>
                </a:solidFill>
                <a:cs typeface="Segoe UI" panose="020B0502040204020203" pitchFamily="34" charset="0"/>
              </a:rPr>
              <a:t>2021. </a:t>
            </a:r>
            <a:r>
              <a:rPr lang="hu-HU" sz="1400" cap="none" dirty="0">
                <a:solidFill>
                  <a:schemeClr val="tx1"/>
                </a:solidFill>
                <a:cs typeface="Segoe UI" panose="020B0502040204020203" pitchFamily="34" charset="0"/>
              </a:rPr>
              <a:t>június 1</a:t>
            </a:r>
            <a:r>
              <a:rPr lang="hu-HU" sz="1400" dirty="0">
                <a:solidFill>
                  <a:schemeClr val="tx1"/>
                </a:solidFill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D285A22D-074F-465F-8E44-B42263F05F73}"/>
              </a:ext>
            </a:extLst>
          </p:cNvPr>
          <p:cNvSpPr txBox="1">
            <a:spLocks/>
          </p:cNvSpPr>
          <p:nvPr/>
        </p:nvSpPr>
        <p:spPr>
          <a:xfrm>
            <a:off x="5509845" y="1945049"/>
            <a:ext cx="6008077" cy="148395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defPPr>
              <a:defRPr lang="hu-H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 cap="all" baseline="0">
                <a:latin typeface="Metropolis" panose="00000500000000000000" pitchFamily="50" charset="-18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ln/>
                <a:solidFill>
                  <a:srgbClr val="FCBA0F"/>
                </a:solidFill>
                <a:latin typeface="Metropolis" panose="00000500000000000000" pitchFamily="50" charset="-18"/>
                <a:ea typeface="+mj-ea"/>
                <a:cs typeface="+mj-cs"/>
              </a:rPr>
              <a:t>Szellemi </a:t>
            </a:r>
            <a:r>
              <a:rPr lang="en-US" sz="2800" b="1" cap="none" dirty="0" err="1">
                <a:ln/>
                <a:solidFill>
                  <a:srgbClr val="FCBA0F"/>
                </a:solidFill>
                <a:latin typeface="Metropolis" panose="00000500000000000000" pitchFamily="50" charset="-18"/>
                <a:ea typeface="+mj-ea"/>
                <a:cs typeface="+mj-cs"/>
              </a:rPr>
              <a:t>alkotásokhoz</a:t>
            </a:r>
            <a:r>
              <a:rPr lang="en-US" sz="2800" b="1" cap="none" dirty="0">
                <a:ln/>
                <a:solidFill>
                  <a:srgbClr val="FCBA0F"/>
                </a:solidFill>
                <a:latin typeface="Metropolis" panose="00000500000000000000" pitchFamily="50" charset="-18"/>
                <a:ea typeface="+mj-ea"/>
                <a:cs typeface="+mj-cs"/>
              </a:rPr>
              <a:t> és </a:t>
            </a:r>
            <a:r>
              <a:rPr lang="hu-HU" sz="2800" b="1" cap="none" dirty="0">
                <a:ln/>
                <a:solidFill>
                  <a:srgbClr val="FCBA0F"/>
                </a:solidFill>
                <a:latin typeface="Metropolis" panose="00000500000000000000" pitchFamily="50" charset="-18"/>
                <a:ea typeface="+mj-ea"/>
                <a:cs typeface="+mj-cs"/>
              </a:rPr>
              <a:t>K+F-</a:t>
            </a:r>
            <a:r>
              <a:rPr lang="en-US" sz="2800" b="1" cap="none" dirty="0" err="1">
                <a:ln/>
                <a:solidFill>
                  <a:srgbClr val="FCBA0F"/>
                </a:solidFill>
                <a:latin typeface="Metropolis" panose="00000500000000000000" pitchFamily="50" charset="-18"/>
                <a:ea typeface="+mj-ea"/>
                <a:cs typeface="+mj-cs"/>
              </a:rPr>
              <a:t>hez</a:t>
            </a:r>
            <a:r>
              <a:rPr lang="en-US" sz="2800" b="1" cap="none" dirty="0">
                <a:ln/>
                <a:solidFill>
                  <a:srgbClr val="FCBA0F"/>
                </a:solidFill>
                <a:latin typeface="Metropolis" panose="00000500000000000000" pitchFamily="50" charset="-18"/>
                <a:ea typeface="+mj-ea"/>
                <a:cs typeface="+mj-cs"/>
              </a:rPr>
              <a:t> </a:t>
            </a:r>
            <a:r>
              <a:rPr lang="en-US" sz="2800" b="1" cap="none" dirty="0" err="1">
                <a:ln/>
                <a:solidFill>
                  <a:srgbClr val="FCBA0F"/>
                </a:solidFill>
                <a:latin typeface="Metropolis" panose="00000500000000000000" pitchFamily="50" charset="-18"/>
                <a:ea typeface="+mj-ea"/>
                <a:cs typeface="+mj-cs"/>
              </a:rPr>
              <a:t>kapcsolódó</a:t>
            </a:r>
            <a:r>
              <a:rPr lang="en-US" sz="2800" b="1" cap="none" dirty="0">
                <a:ln/>
                <a:solidFill>
                  <a:srgbClr val="FCBA0F"/>
                </a:solidFill>
                <a:latin typeface="Metropolis" panose="00000500000000000000" pitchFamily="50" charset="-18"/>
                <a:ea typeface="+mj-ea"/>
                <a:cs typeface="+mj-cs"/>
              </a:rPr>
              <a:t> </a:t>
            </a:r>
            <a:r>
              <a:rPr lang="en-US" sz="2800" b="1" cap="none" dirty="0" err="1">
                <a:ln/>
                <a:solidFill>
                  <a:srgbClr val="FCBA0F"/>
                </a:solidFill>
                <a:latin typeface="Metropolis" panose="00000500000000000000" pitchFamily="50" charset="-18"/>
                <a:ea typeface="+mj-ea"/>
                <a:cs typeface="+mj-cs"/>
              </a:rPr>
              <a:t>adókedvezmények</a:t>
            </a:r>
            <a:endParaRPr lang="en-US" sz="2800" b="1" cap="none" dirty="0">
              <a:ln/>
              <a:solidFill>
                <a:srgbClr val="FCBA0F"/>
              </a:solidFill>
              <a:latin typeface="Metropolis" panose="00000500000000000000" pitchFamily="50" charset="-18"/>
              <a:ea typeface="+mj-ea"/>
              <a:cs typeface="+mj-cs"/>
            </a:endParaRPr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340D1CE0-7153-43F2-83A1-96D5F45A6B28}"/>
              </a:ext>
            </a:extLst>
          </p:cNvPr>
          <p:cNvSpPr txBox="1">
            <a:spLocks/>
          </p:cNvSpPr>
          <p:nvPr/>
        </p:nvSpPr>
        <p:spPr>
          <a:xfrm>
            <a:off x="6919548" y="3359742"/>
            <a:ext cx="4508026" cy="777241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7B914"/>
              </a:buClr>
              <a:buFont typeface="Wingdings" panose="05000000000000000000" pitchFamily="2" charset="2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B914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B914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B914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B914"/>
              </a:buClr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200"/>
              </a:spcBef>
              <a:spcAft>
                <a:spcPts val="0"/>
              </a:spcAft>
            </a:pPr>
            <a:r>
              <a:rPr lang="hu-HU" sz="1800" i="1" cap="none" dirty="0">
                <a:ln/>
                <a:solidFill>
                  <a:srgbClr val="1D1E20"/>
                </a:solidFill>
                <a:latin typeface="Metropolis" panose="00000500000000000000" pitchFamily="50" charset="-18"/>
                <a:ea typeface="+mj-ea"/>
                <a:cs typeface="+mj-cs"/>
              </a:rPr>
              <a:t>Magyar Szabadalmi Ügyvivői Kamara</a:t>
            </a:r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hu-HU" sz="1800" i="1" cap="none" dirty="0">
                <a:ln/>
                <a:solidFill>
                  <a:srgbClr val="1D1E20"/>
                </a:solidFill>
                <a:latin typeface="Metropolis" panose="00000500000000000000" pitchFamily="50" charset="-18"/>
                <a:ea typeface="+mj-ea"/>
                <a:cs typeface="+mj-cs"/>
              </a:rPr>
              <a:t>Első Online Szakmai Konferencia</a:t>
            </a:r>
            <a:endParaRPr lang="en-US" sz="1800" i="1" cap="none" dirty="0">
              <a:ln/>
              <a:solidFill>
                <a:srgbClr val="1D1E20"/>
              </a:solidFill>
              <a:latin typeface="Metropolis" panose="00000500000000000000" pitchFamily="50" charset="-18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ím 1">
            <a:extLst>
              <a:ext uri="{FF2B5EF4-FFF2-40B4-BE49-F238E27FC236}">
                <a16:creationId xmlns:a16="http://schemas.microsoft.com/office/drawing/2014/main" id="{B18C9C9A-55D4-4C2B-A966-1397FB00D229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Kifejleszti és a vagyoni értékű jogokat átruházza (“</a:t>
            </a:r>
            <a:r>
              <a:rPr lang="hu-HU" sz="2800" b="1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eladja</a:t>
            </a:r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”)</a:t>
            </a:r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D5F0B9D6-1787-4E13-B88A-506C2320A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96" y="2677726"/>
            <a:ext cx="1925334" cy="770720"/>
          </a:xfrm>
          <a:prstGeom prst="rect">
            <a:avLst/>
          </a:prstGeom>
          <a:solidFill>
            <a:srgbClr val="FCBA0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lvl="0" algn="ctr" fontAlgn="base">
              <a:spcBef>
                <a:spcPts val="600"/>
              </a:spcBef>
              <a:spcAft>
                <a:spcPts val="10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>
                <a:latin typeface="+mj-lt"/>
              </a:rPr>
              <a:t>Vállalkozás</a:t>
            </a:r>
          </a:p>
        </p:txBody>
      </p:sp>
      <p:pic>
        <p:nvPicPr>
          <p:cNvPr id="50" name="Graphic 15" descr="Users">
            <a:extLst>
              <a:ext uri="{FF2B5EF4-FFF2-40B4-BE49-F238E27FC236}">
                <a16:creationId xmlns:a16="http://schemas.microsoft.com/office/drawing/2014/main" id="{A3C54952-DF4A-497E-869E-E2D21C97F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3693" y="3386725"/>
            <a:ext cx="914400" cy="914400"/>
          </a:xfrm>
          <a:prstGeom prst="rect">
            <a:avLst/>
          </a:prstGeom>
        </p:spPr>
      </p:pic>
      <p:grpSp>
        <p:nvGrpSpPr>
          <p:cNvPr id="51" name="Group 1">
            <a:extLst>
              <a:ext uri="{FF2B5EF4-FFF2-40B4-BE49-F238E27FC236}">
                <a16:creationId xmlns:a16="http://schemas.microsoft.com/office/drawing/2014/main" id="{B49B8166-1A73-428A-B533-49BB81EE18DE}"/>
              </a:ext>
            </a:extLst>
          </p:cNvPr>
          <p:cNvGrpSpPr/>
          <p:nvPr/>
        </p:nvGrpSpPr>
        <p:grpSpPr>
          <a:xfrm>
            <a:off x="4408032" y="2787111"/>
            <a:ext cx="950547" cy="944347"/>
            <a:chOff x="4408032" y="3003415"/>
            <a:chExt cx="950547" cy="944347"/>
          </a:xfrm>
        </p:grpSpPr>
        <p:pic>
          <p:nvPicPr>
            <p:cNvPr id="52" name="Graphic 12" descr="Lightbulb and gear">
              <a:extLst>
                <a:ext uri="{FF2B5EF4-FFF2-40B4-BE49-F238E27FC236}">
                  <a16:creationId xmlns:a16="http://schemas.microsoft.com/office/drawing/2014/main" id="{A2ABD468-7440-4712-83ED-C50800761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08032" y="3238881"/>
              <a:ext cx="708881" cy="708881"/>
            </a:xfrm>
            <a:prstGeom prst="rect">
              <a:avLst/>
            </a:prstGeom>
          </p:spPr>
        </p:pic>
        <p:sp>
          <p:nvSpPr>
            <p:cNvPr id="53" name="Tartalom helye 1">
              <a:extLst>
                <a:ext uri="{FF2B5EF4-FFF2-40B4-BE49-F238E27FC236}">
                  <a16:creationId xmlns:a16="http://schemas.microsoft.com/office/drawing/2014/main" id="{F5A3D860-0B21-4FCC-ADBE-303D3CE4865B}"/>
                </a:ext>
              </a:extLst>
            </p:cNvPr>
            <p:cNvSpPr txBox="1">
              <a:spLocks/>
            </p:cNvSpPr>
            <p:nvPr/>
          </p:nvSpPr>
          <p:spPr>
            <a:xfrm>
              <a:off x="4875246" y="3003415"/>
              <a:ext cx="483333" cy="4663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183E"/>
                </a:buClr>
                <a:buFont typeface="Wingdings" panose="05000000000000000000" pitchFamily="2" charset="2"/>
                <a:buChar char="n"/>
                <a:defRPr sz="20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n"/>
                <a:defRPr sz="20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n"/>
                <a:defRPr sz="18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n"/>
                <a:defRPr sz="18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"/>
                <a:defRPr sz="18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hu-HU" sz="6000" dirty="0">
                  <a:solidFill>
                    <a:schemeClr val="tx1"/>
                  </a:solidFill>
                  <a:ea typeface="Segoe UI Historic" panose="020B0502040204020203" pitchFamily="34" charset="0"/>
                  <a:cs typeface="Segoe UI Historic" panose="020B0502040204020203" pitchFamily="34" charset="0"/>
                </a:rPr>
                <a:t>®</a:t>
              </a:r>
            </a:p>
            <a:p>
              <a:pPr marL="0" indent="0" algn="just">
                <a:buNone/>
              </a:pPr>
              <a:endParaRPr lang="hu-HU" sz="1800" dirty="0"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  <a:p>
              <a:pPr marL="0" indent="0" algn="just">
                <a:buNone/>
              </a:pPr>
              <a:endParaRPr lang="hu-HU" sz="1800" dirty="0"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  <a:p>
              <a:pPr marL="0" indent="0">
                <a:buNone/>
              </a:pPr>
              <a:endParaRPr lang="hu-HU" sz="1800" dirty="0"/>
            </a:p>
          </p:txBody>
        </p:sp>
      </p:grpSp>
      <p:sp>
        <p:nvSpPr>
          <p:cNvPr id="54" name="Text Box 6">
            <a:extLst>
              <a:ext uri="{FF2B5EF4-FFF2-40B4-BE49-F238E27FC236}">
                <a16:creationId xmlns:a16="http://schemas.microsoft.com/office/drawing/2014/main" id="{9936EDC4-4CED-4FA1-9D62-8AE45ECEF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029" y="2678959"/>
            <a:ext cx="1925334" cy="7707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lvl="0" algn="ctr" fontAlgn="base">
              <a:spcBef>
                <a:spcPts val="600"/>
              </a:spcBef>
              <a:spcAft>
                <a:spcPts val="10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>
                <a:latin typeface="+mj-lt"/>
              </a:rPr>
              <a:t>“Vevő”</a:t>
            </a:r>
          </a:p>
        </p:txBody>
      </p:sp>
      <p:cxnSp>
        <p:nvCxnSpPr>
          <p:cNvPr id="55" name="Straight Connector 9">
            <a:extLst>
              <a:ext uri="{FF2B5EF4-FFF2-40B4-BE49-F238E27FC236}">
                <a16:creationId xmlns:a16="http://schemas.microsoft.com/office/drawing/2014/main" id="{C4E79B79-3050-4C7D-8688-27145C71B9F5}"/>
              </a:ext>
            </a:extLst>
          </p:cNvPr>
          <p:cNvCxnSpPr>
            <a:cxnSpLocks/>
          </p:cNvCxnSpPr>
          <p:nvPr/>
        </p:nvCxnSpPr>
        <p:spPr>
          <a:xfrm flipH="1">
            <a:off x="4532671" y="3010633"/>
            <a:ext cx="2489726" cy="0"/>
          </a:xfrm>
          <a:prstGeom prst="line">
            <a:avLst/>
          </a:prstGeom>
          <a:ln w="22225">
            <a:solidFill>
              <a:srgbClr val="FCBA0F"/>
            </a:solidFill>
            <a:prstDash val="sysDash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phic 57" descr="Dollar">
            <a:extLst>
              <a:ext uri="{FF2B5EF4-FFF2-40B4-BE49-F238E27FC236}">
                <a16:creationId xmlns:a16="http://schemas.microsoft.com/office/drawing/2014/main" id="{A7C88FDF-027F-45A9-8121-13A4919D5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8697" y="2582158"/>
            <a:ext cx="379987" cy="379987"/>
          </a:xfrm>
          <a:prstGeom prst="rect">
            <a:avLst/>
          </a:prstGeom>
        </p:spPr>
      </p:pic>
      <p:sp>
        <p:nvSpPr>
          <p:cNvPr id="57" name="Tartalom helye 1">
            <a:extLst>
              <a:ext uri="{FF2B5EF4-FFF2-40B4-BE49-F238E27FC236}">
                <a16:creationId xmlns:a16="http://schemas.microsoft.com/office/drawing/2014/main" id="{7DB1E76C-8273-4161-B0E0-B474D4D01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64" y="1405894"/>
            <a:ext cx="3990183" cy="4663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8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Vagyoni értékű jogok átruházása</a:t>
            </a: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cxnSp>
        <p:nvCxnSpPr>
          <p:cNvPr id="58" name="Straight Connector 9">
            <a:extLst>
              <a:ext uri="{FF2B5EF4-FFF2-40B4-BE49-F238E27FC236}">
                <a16:creationId xmlns:a16="http://schemas.microsoft.com/office/drawing/2014/main" id="{E7B7956B-0575-4623-B49E-F8AA0B389EF9}"/>
              </a:ext>
            </a:extLst>
          </p:cNvPr>
          <p:cNvCxnSpPr>
            <a:cxnSpLocks/>
          </p:cNvCxnSpPr>
          <p:nvPr/>
        </p:nvCxnSpPr>
        <p:spPr>
          <a:xfrm flipV="1">
            <a:off x="5004611" y="1774720"/>
            <a:ext cx="1877961" cy="9658"/>
          </a:xfrm>
          <a:prstGeom prst="line">
            <a:avLst/>
          </a:prstGeom>
          <a:ln w="158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artalom helye 1">
            <a:extLst>
              <a:ext uri="{FF2B5EF4-FFF2-40B4-BE49-F238E27FC236}">
                <a16:creationId xmlns:a16="http://schemas.microsoft.com/office/drawing/2014/main" id="{3BAE18F3-C57F-4632-97A7-7A4668AF0DBB}"/>
              </a:ext>
            </a:extLst>
          </p:cNvPr>
          <p:cNvSpPr txBox="1">
            <a:spLocks/>
          </p:cNvSpPr>
          <p:nvPr/>
        </p:nvSpPr>
        <p:spPr>
          <a:xfrm>
            <a:off x="5321996" y="3023307"/>
            <a:ext cx="1663818" cy="466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hu-HU" sz="1800" dirty="0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Jogdíj</a:t>
            </a:r>
          </a:p>
          <a:p>
            <a:pPr algn="just"/>
            <a:endParaRPr lang="hu-HU" sz="1800" dirty="0">
              <a:solidFill>
                <a:srgbClr val="FCBA0F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solidFill>
                <a:srgbClr val="FCBA0F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>
              <a:solidFill>
                <a:srgbClr val="FCBA0F"/>
              </a:solidFill>
            </a:endParaRPr>
          </a:p>
        </p:txBody>
      </p:sp>
      <p:graphicFrame>
        <p:nvGraphicFramePr>
          <p:cNvPr id="60" name="Table 55">
            <a:extLst>
              <a:ext uri="{FF2B5EF4-FFF2-40B4-BE49-F238E27FC236}">
                <a16:creationId xmlns:a16="http://schemas.microsoft.com/office/drawing/2014/main" id="{F3621B8F-805E-4928-8CBD-3FBC844F9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502052"/>
              </p:ext>
            </p:extLst>
          </p:nvPr>
        </p:nvGraphicFramePr>
        <p:xfrm>
          <a:off x="275308" y="4541705"/>
          <a:ext cx="3165985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741">
                  <a:extLst>
                    <a:ext uri="{9D8B030D-6E8A-4147-A177-3AD203B41FA5}">
                      <a16:colId xmlns:a16="http://schemas.microsoft.com/office/drawing/2014/main" val="1047210563"/>
                    </a:ext>
                  </a:extLst>
                </a:gridCol>
                <a:gridCol w="1275009">
                  <a:extLst>
                    <a:ext uri="{9D8B030D-6E8A-4147-A177-3AD203B41FA5}">
                      <a16:colId xmlns:a16="http://schemas.microsoft.com/office/drawing/2014/main" val="1375006800"/>
                    </a:ext>
                  </a:extLst>
                </a:gridCol>
                <a:gridCol w="924235">
                  <a:extLst>
                    <a:ext uri="{9D8B030D-6E8A-4147-A177-3AD203B41FA5}">
                      <a16:colId xmlns:a16="http://schemas.microsoft.com/office/drawing/2014/main" val="11607574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TAO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HIPA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173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Jogdíj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4.5%/0%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95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K+F: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2X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1X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41619"/>
                  </a:ext>
                </a:extLst>
              </a:tr>
            </a:tbl>
          </a:graphicData>
        </a:graphic>
      </p:graphicFrame>
      <p:sp>
        <p:nvSpPr>
          <p:cNvPr id="61" name="Tartalom helye 1">
            <a:extLst>
              <a:ext uri="{FF2B5EF4-FFF2-40B4-BE49-F238E27FC236}">
                <a16:creationId xmlns:a16="http://schemas.microsoft.com/office/drawing/2014/main" id="{EA7B6A82-A2E2-439A-BB3C-6B3E2B6991EE}"/>
              </a:ext>
            </a:extLst>
          </p:cNvPr>
          <p:cNvSpPr txBox="1">
            <a:spLocks/>
          </p:cNvSpPr>
          <p:nvPr/>
        </p:nvSpPr>
        <p:spPr>
          <a:xfrm>
            <a:off x="4431972" y="2236401"/>
            <a:ext cx="7546509" cy="1107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endParaRPr lang="hu-HU" sz="1800" dirty="0">
              <a:solidFill>
                <a:schemeClr val="tx1"/>
              </a:solidFill>
            </a:endParaRPr>
          </a:p>
        </p:txBody>
      </p:sp>
      <p:sp>
        <p:nvSpPr>
          <p:cNvPr id="16" name="Tartalom helye 1">
            <a:extLst>
              <a:ext uri="{FF2B5EF4-FFF2-40B4-BE49-F238E27FC236}">
                <a16:creationId xmlns:a16="http://schemas.microsoft.com/office/drawing/2014/main" id="{D7614931-DA70-4AC8-8DCA-9A5F18D4512A}"/>
              </a:ext>
            </a:extLst>
          </p:cNvPr>
          <p:cNvSpPr txBox="1">
            <a:spLocks/>
          </p:cNvSpPr>
          <p:nvPr/>
        </p:nvSpPr>
        <p:spPr>
          <a:xfrm>
            <a:off x="3844370" y="4541705"/>
            <a:ext cx="7343313" cy="1348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Pct val="9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Meiryo" panose="020B0604030504040204" pitchFamily="34" charset="-128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-2667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B914"/>
              </a:buClr>
              <a:buSzPct val="90000"/>
              <a:buFont typeface="Meiryo" panose="020B0604030504040204" pitchFamily="34" charset="-128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solidFill>
                  <a:schemeClr val="tx1"/>
                </a:solidFill>
              </a:rPr>
              <a:t>“Bejelentett immateriális jószág”</a:t>
            </a:r>
          </a:p>
          <a:p>
            <a:pPr lvl="1"/>
            <a:r>
              <a:rPr lang="hu-HU" sz="1800" dirty="0">
                <a:solidFill>
                  <a:srgbClr val="FF0000"/>
                </a:solidFill>
              </a:rPr>
              <a:t>*</a:t>
            </a:r>
            <a:r>
              <a:rPr lang="hu-HU" sz="1800" dirty="0">
                <a:solidFill>
                  <a:schemeClr val="tx1"/>
                </a:solidFill>
              </a:rPr>
              <a:t>bejelentés NAV-</a:t>
            </a:r>
            <a:r>
              <a:rPr lang="hu-HU" sz="1800" dirty="0" err="1">
                <a:solidFill>
                  <a:schemeClr val="tx1"/>
                </a:solidFill>
              </a:rPr>
              <a:t>nak</a:t>
            </a:r>
            <a:r>
              <a:rPr lang="hu-HU" sz="1800" dirty="0">
                <a:solidFill>
                  <a:schemeClr val="tx1"/>
                </a:solidFill>
              </a:rPr>
              <a:t>, 1 éves tartási idő</a:t>
            </a:r>
          </a:p>
          <a:p>
            <a:r>
              <a:rPr lang="hu-HU" sz="1800" dirty="0">
                <a:solidFill>
                  <a:schemeClr val="tx1"/>
                </a:solidFill>
              </a:rPr>
              <a:t>akkor is célszerű, ha cégen belül tervezi használni</a:t>
            </a:r>
          </a:p>
        </p:txBody>
      </p:sp>
    </p:spTree>
    <p:extLst>
      <p:ext uri="{BB962C8B-B14F-4D97-AF65-F5344CB8AC3E}">
        <p14:creationId xmlns:p14="http://schemas.microsoft.com/office/powerpoint/2010/main" val="363609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8.33333E-7 -1.48148E-6 L 0.19297 -0.000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build="p"/>
      <p:bldP spid="59" grpId="0" build="p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ím 1">
            <a:extLst>
              <a:ext uri="{FF2B5EF4-FFF2-40B4-BE49-F238E27FC236}">
                <a16:creationId xmlns:a16="http://schemas.microsoft.com/office/drawing/2014/main" id="{FED30ADD-B3F3-44E8-90D1-B5C108E6B144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Szoftver fejlesztése </a:t>
            </a:r>
            <a:r>
              <a:rPr lang="hu-HU" sz="2800" b="1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megrendelésre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28EF94D1-32F3-47DF-BD51-54BE48D3B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96" y="2677726"/>
            <a:ext cx="1925334" cy="770720"/>
          </a:xfrm>
          <a:prstGeom prst="rect">
            <a:avLst/>
          </a:prstGeom>
          <a:solidFill>
            <a:srgbClr val="FCBA0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hu-HU" sz="1600" b="1" dirty="0">
                <a:latin typeface="+mj-lt"/>
                <a:cs typeface="Arial" panose="020B0604020202020204" pitchFamily="34" charset="0"/>
              </a:rPr>
              <a:t>Vállalkozás</a:t>
            </a:r>
          </a:p>
        </p:txBody>
      </p:sp>
      <p:pic>
        <p:nvPicPr>
          <p:cNvPr id="33" name="Graphic 15" descr="Users">
            <a:extLst>
              <a:ext uri="{FF2B5EF4-FFF2-40B4-BE49-F238E27FC236}">
                <a16:creationId xmlns:a16="http://schemas.microsoft.com/office/drawing/2014/main" id="{DD0802B9-2D0B-4D44-8FE1-44087629D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3693" y="3386725"/>
            <a:ext cx="914400" cy="914400"/>
          </a:xfrm>
          <a:prstGeom prst="rect">
            <a:avLst/>
          </a:prstGeom>
        </p:spPr>
      </p:pic>
      <p:sp>
        <p:nvSpPr>
          <p:cNvPr id="34" name="Text Box 6">
            <a:extLst>
              <a:ext uri="{FF2B5EF4-FFF2-40B4-BE49-F238E27FC236}">
                <a16:creationId xmlns:a16="http://schemas.microsoft.com/office/drawing/2014/main" id="{9B32E4F1-5747-4765-B3AB-BFC61414F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029" y="2678959"/>
            <a:ext cx="1925334" cy="7707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en-US" sz="1600" b="1" dirty="0" err="1">
                <a:latin typeface="+mj-lt"/>
                <a:cs typeface="Arial" panose="020B0604020202020204" pitchFamily="34" charset="0"/>
              </a:rPr>
              <a:t>Megrendelő</a:t>
            </a:r>
            <a:endParaRPr lang="hu-HU" sz="1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9" name="Graphic 11" descr="Lightbulb and gear">
            <a:extLst>
              <a:ext uri="{FF2B5EF4-FFF2-40B4-BE49-F238E27FC236}">
                <a16:creationId xmlns:a16="http://schemas.microsoft.com/office/drawing/2014/main" id="{F2D8007C-CFD6-47C4-905F-9CDD8ED62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8498" y="2968501"/>
            <a:ext cx="708881" cy="708881"/>
          </a:xfrm>
          <a:prstGeom prst="rect">
            <a:avLst/>
          </a:prstGeom>
        </p:spPr>
      </p:pic>
      <p:sp>
        <p:nvSpPr>
          <p:cNvPr id="40" name="Tartalom helye 1">
            <a:extLst>
              <a:ext uri="{FF2B5EF4-FFF2-40B4-BE49-F238E27FC236}">
                <a16:creationId xmlns:a16="http://schemas.microsoft.com/office/drawing/2014/main" id="{A487C992-55E3-43C1-B175-2BCFBCF85767}"/>
              </a:ext>
            </a:extLst>
          </p:cNvPr>
          <p:cNvSpPr txBox="1">
            <a:spLocks/>
          </p:cNvSpPr>
          <p:nvPr/>
        </p:nvSpPr>
        <p:spPr>
          <a:xfrm>
            <a:off x="7456217" y="2801859"/>
            <a:ext cx="273272" cy="466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sz="24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?</a:t>
            </a:r>
          </a:p>
          <a:p>
            <a:pPr marL="0" indent="0" algn="just">
              <a:buNone/>
            </a:pPr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1405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2041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ím 1">
            <a:extLst>
              <a:ext uri="{FF2B5EF4-FFF2-40B4-BE49-F238E27FC236}">
                <a16:creationId xmlns:a16="http://schemas.microsoft.com/office/drawing/2014/main" id="{FED30ADD-B3F3-44E8-90D1-B5C108E6B144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Szoftver fejlesztése </a:t>
            </a:r>
            <a:r>
              <a:rPr lang="hu-HU" sz="2800" b="1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megrendelésre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4C6CF8B-CA6C-4EFD-9D93-8CA0BF754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96" y="2677726"/>
            <a:ext cx="1925334" cy="770720"/>
          </a:xfrm>
          <a:prstGeom prst="rect">
            <a:avLst/>
          </a:prstGeom>
          <a:solidFill>
            <a:srgbClr val="FCBA0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lvl="0" algn="ctr" fontAlgn="base">
              <a:spcBef>
                <a:spcPts val="600"/>
              </a:spcBef>
              <a:spcAft>
                <a:spcPts val="1000"/>
              </a:spcAft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>
                <a:latin typeface="+mj-lt"/>
              </a:rPr>
              <a:t>Vállalkozás</a:t>
            </a:r>
          </a:p>
        </p:txBody>
      </p:sp>
      <p:pic>
        <p:nvPicPr>
          <p:cNvPr id="9" name="Graphic 15" descr="Users">
            <a:extLst>
              <a:ext uri="{FF2B5EF4-FFF2-40B4-BE49-F238E27FC236}">
                <a16:creationId xmlns:a16="http://schemas.microsoft.com/office/drawing/2014/main" id="{98279162-083F-4464-8BA9-5F052D86E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3693" y="3386725"/>
            <a:ext cx="914400" cy="91440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8504881D-23D4-41F6-B88E-87AC783B9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029" y="2678959"/>
            <a:ext cx="1925334" cy="7707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en-US" sz="1600" b="1" dirty="0" err="1">
                <a:latin typeface="+mj-lt"/>
                <a:cs typeface="Arial" panose="020B0604020202020204" pitchFamily="34" charset="0"/>
              </a:rPr>
              <a:t>Megrendelő</a:t>
            </a:r>
            <a:endParaRPr lang="hu-HU" sz="1600" b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6AB47F63-A5E2-4110-9BD5-1BAE0BB292DB}"/>
              </a:ext>
            </a:extLst>
          </p:cNvPr>
          <p:cNvCxnSpPr>
            <a:cxnSpLocks/>
          </p:cNvCxnSpPr>
          <p:nvPr/>
        </p:nvCxnSpPr>
        <p:spPr>
          <a:xfrm flipH="1" flipV="1">
            <a:off x="4618093" y="2971977"/>
            <a:ext cx="2213163" cy="1955"/>
          </a:xfrm>
          <a:prstGeom prst="line">
            <a:avLst/>
          </a:prstGeom>
          <a:ln w="22225">
            <a:solidFill>
              <a:srgbClr val="FCBA0F"/>
            </a:solidFill>
            <a:prstDash val="sysDash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57" descr="Dollar">
            <a:extLst>
              <a:ext uri="{FF2B5EF4-FFF2-40B4-BE49-F238E27FC236}">
                <a16:creationId xmlns:a16="http://schemas.microsoft.com/office/drawing/2014/main" id="{4CAE5ABD-71B9-4C5B-B8B8-FB34BAC2F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6286" y="2561964"/>
            <a:ext cx="372232" cy="372232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4A46BCB0-48E4-4E3F-A39C-0F23F6206E7D}"/>
              </a:ext>
            </a:extLst>
          </p:cNvPr>
          <p:cNvGrpSpPr/>
          <p:nvPr/>
        </p:nvGrpSpPr>
        <p:grpSpPr>
          <a:xfrm>
            <a:off x="4514720" y="2648230"/>
            <a:ext cx="837773" cy="1032628"/>
            <a:chOff x="4514720" y="2864534"/>
            <a:chExt cx="837773" cy="1032628"/>
          </a:xfrm>
        </p:grpSpPr>
        <p:pic>
          <p:nvPicPr>
            <p:cNvPr id="14" name="Graphic 17" descr="Lightbulb and gear">
              <a:extLst>
                <a:ext uri="{FF2B5EF4-FFF2-40B4-BE49-F238E27FC236}">
                  <a16:creationId xmlns:a16="http://schemas.microsoft.com/office/drawing/2014/main" id="{14C98682-980F-4F02-A058-171E1B994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14720" y="3188281"/>
              <a:ext cx="708881" cy="708881"/>
            </a:xfrm>
            <a:prstGeom prst="rect">
              <a:avLst/>
            </a:prstGeom>
          </p:spPr>
        </p:pic>
        <p:sp>
          <p:nvSpPr>
            <p:cNvPr id="15" name="Tartalom helye 1">
              <a:extLst>
                <a:ext uri="{FF2B5EF4-FFF2-40B4-BE49-F238E27FC236}">
                  <a16:creationId xmlns:a16="http://schemas.microsoft.com/office/drawing/2014/main" id="{891955A8-45E2-4B92-810D-7F517228D1B8}"/>
                </a:ext>
              </a:extLst>
            </p:cNvPr>
            <p:cNvSpPr txBox="1">
              <a:spLocks/>
            </p:cNvSpPr>
            <p:nvPr/>
          </p:nvSpPr>
          <p:spPr>
            <a:xfrm>
              <a:off x="4869160" y="2864534"/>
              <a:ext cx="483333" cy="4663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183E"/>
                </a:buClr>
                <a:buFont typeface="Wingdings" panose="05000000000000000000" pitchFamily="2" charset="2"/>
                <a:buChar char="n"/>
                <a:defRPr sz="20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n"/>
                <a:defRPr sz="20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n"/>
                <a:defRPr sz="18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n"/>
                <a:defRPr sz="18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"/>
                <a:defRPr sz="18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hu-HU" sz="6000" dirty="0">
                  <a:solidFill>
                    <a:schemeClr val="tx1"/>
                  </a:solidFill>
                  <a:ea typeface="Segoe UI Historic" panose="020B0502040204020203" pitchFamily="34" charset="0"/>
                  <a:cs typeface="Segoe UI Historic" panose="020B0502040204020203" pitchFamily="34" charset="0"/>
                </a:rPr>
                <a:t>®</a:t>
              </a:r>
            </a:p>
            <a:p>
              <a:pPr marL="0" indent="0" algn="just">
                <a:buNone/>
              </a:pPr>
              <a:endParaRPr lang="hu-HU" sz="1800" dirty="0"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  <a:p>
              <a:pPr marL="0" indent="0" algn="just">
                <a:buNone/>
              </a:pPr>
              <a:endParaRPr lang="hu-HU" sz="1800" dirty="0"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  <a:p>
              <a:pPr marL="0" indent="0">
                <a:buNone/>
              </a:pPr>
              <a:endParaRPr lang="hu-HU" sz="1800" dirty="0"/>
            </a:p>
          </p:txBody>
        </p:sp>
      </p:grpSp>
      <p:sp>
        <p:nvSpPr>
          <p:cNvPr id="16" name="Tartalom helye 1">
            <a:extLst>
              <a:ext uri="{FF2B5EF4-FFF2-40B4-BE49-F238E27FC236}">
                <a16:creationId xmlns:a16="http://schemas.microsoft.com/office/drawing/2014/main" id="{923273EF-86FF-4A40-8FF5-80E88A057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762" y="1405894"/>
            <a:ext cx="3990183" cy="4663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8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Vagyoni értékű jogok átruházása</a:t>
            </a: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cxnSp>
        <p:nvCxnSpPr>
          <p:cNvPr id="17" name="Straight Connector 9">
            <a:extLst>
              <a:ext uri="{FF2B5EF4-FFF2-40B4-BE49-F238E27FC236}">
                <a16:creationId xmlns:a16="http://schemas.microsoft.com/office/drawing/2014/main" id="{B3E488B0-7BC3-464C-B667-9CD64FED1071}"/>
              </a:ext>
            </a:extLst>
          </p:cNvPr>
          <p:cNvCxnSpPr>
            <a:cxnSpLocks/>
          </p:cNvCxnSpPr>
          <p:nvPr/>
        </p:nvCxnSpPr>
        <p:spPr>
          <a:xfrm flipV="1">
            <a:off x="5014445" y="1774720"/>
            <a:ext cx="1877961" cy="9658"/>
          </a:xfrm>
          <a:prstGeom prst="line">
            <a:avLst/>
          </a:prstGeom>
          <a:ln w="158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artalom helye 1">
            <a:extLst>
              <a:ext uri="{FF2B5EF4-FFF2-40B4-BE49-F238E27FC236}">
                <a16:creationId xmlns:a16="http://schemas.microsoft.com/office/drawing/2014/main" id="{F13CCD16-DAE6-4990-83D2-4837A31683B4}"/>
              </a:ext>
            </a:extLst>
          </p:cNvPr>
          <p:cNvSpPr txBox="1">
            <a:spLocks/>
          </p:cNvSpPr>
          <p:nvPr/>
        </p:nvSpPr>
        <p:spPr>
          <a:xfrm>
            <a:off x="4899211" y="3023307"/>
            <a:ext cx="1663818" cy="856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hu-HU" sz="1800" dirty="0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Jogdíj</a:t>
            </a:r>
            <a:br>
              <a:rPr lang="hu-HU" sz="1800" dirty="0">
                <a:solidFill>
                  <a:srgbClr val="C39F5D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hu-HU" sz="18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+</a:t>
            </a:r>
            <a:br>
              <a:rPr lang="hu-HU" sz="1800" dirty="0">
                <a:solidFill>
                  <a:srgbClr val="00173E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hu-HU" sz="18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“munkadíj”</a:t>
            </a: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graphicFrame>
        <p:nvGraphicFramePr>
          <p:cNvPr id="19" name="Table 55">
            <a:extLst>
              <a:ext uri="{FF2B5EF4-FFF2-40B4-BE49-F238E27FC236}">
                <a16:creationId xmlns:a16="http://schemas.microsoft.com/office/drawing/2014/main" id="{3CE0BCCF-E6EE-46CF-9603-9F392A703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36710"/>
              </p:ext>
            </p:extLst>
          </p:nvPr>
        </p:nvGraphicFramePr>
        <p:xfrm>
          <a:off x="275308" y="4541705"/>
          <a:ext cx="3165985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741">
                  <a:extLst>
                    <a:ext uri="{9D8B030D-6E8A-4147-A177-3AD203B41FA5}">
                      <a16:colId xmlns:a16="http://schemas.microsoft.com/office/drawing/2014/main" val="1047210563"/>
                    </a:ext>
                  </a:extLst>
                </a:gridCol>
                <a:gridCol w="1143916">
                  <a:extLst>
                    <a:ext uri="{9D8B030D-6E8A-4147-A177-3AD203B41FA5}">
                      <a16:colId xmlns:a16="http://schemas.microsoft.com/office/drawing/2014/main" val="1375006800"/>
                    </a:ext>
                  </a:extLst>
                </a:gridCol>
                <a:gridCol w="1055328">
                  <a:extLst>
                    <a:ext uri="{9D8B030D-6E8A-4147-A177-3AD203B41FA5}">
                      <a16:colId xmlns:a16="http://schemas.microsoft.com/office/drawing/2014/main" val="11607574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TAO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HIPA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173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Jogdíj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4.5/9%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0/2%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95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K+F: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2X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1X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41619"/>
                  </a:ext>
                </a:extLst>
              </a:tr>
            </a:tbl>
          </a:graphicData>
        </a:graphic>
      </p:graphicFrame>
      <p:sp>
        <p:nvSpPr>
          <p:cNvPr id="20" name="Tartalom helye 1">
            <a:extLst>
              <a:ext uri="{FF2B5EF4-FFF2-40B4-BE49-F238E27FC236}">
                <a16:creationId xmlns:a16="http://schemas.microsoft.com/office/drawing/2014/main" id="{C6753EE3-1D61-43A3-BBF6-636922A104DF}"/>
              </a:ext>
            </a:extLst>
          </p:cNvPr>
          <p:cNvSpPr txBox="1">
            <a:spLocks/>
          </p:cNvSpPr>
          <p:nvPr/>
        </p:nvSpPr>
        <p:spPr>
          <a:xfrm>
            <a:off x="3743972" y="2016180"/>
            <a:ext cx="8212999" cy="1107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endParaRPr lang="hu-HU" sz="1800" dirty="0"/>
          </a:p>
        </p:txBody>
      </p:sp>
      <p:sp>
        <p:nvSpPr>
          <p:cNvPr id="21" name="Tartalom helye 1">
            <a:extLst>
              <a:ext uri="{FF2B5EF4-FFF2-40B4-BE49-F238E27FC236}">
                <a16:creationId xmlns:a16="http://schemas.microsoft.com/office/drawing/2014/main" id="{046D5142-DB5C-4F8F-AA15-5D33E530E94C}"/>
              </a:ext>
            </a:extLst>
          </p:cNvPr>
          <p:cNvSpPr txBox="1">
            <a:spLocks/>
          </p:cNvSpPr>
          <p:nvPr/>
        </p:nvSpPr>
        <p:spPr>
          <a:xfrm>
            <a:off x="3844370" y="4541705"/>
            <a:ext cx="7343313" cy="1348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Pct val="9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Meiryo" panose="020B0604030504040204" pitchFamily="34" charset="-128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-2667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B914"/>
              </a:buClr>
              <a:buSzPct val="90000"/>
              <a:buFont typeface="Meiryo" panose="020B0604030504040204" pitchFamily="34" charset="-128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solidFill>
                  <a:schemeClr val="tx1"/>
                </a:solidFill>
              </a:rPr>
              <a:t>“Vegyes szerződések” </a:t>
            </a:r>
          </a:p>
          <a:p>
            <a:r>
              <a:rPr lang="hu-HU" sz="1800" dirty="0">
                <a:solidFill>
                  <a:schemeClr val="tx1"/>
                </a:solidFill>
              </a:rPr>
              <a:t>Jogátruházás ellenértéke (élvezi a kedvezményt) &gt; munkadíj (adózik)</a:t>
            </a:r>
          </a:p>
          <a:p>
            <a:r>
              <a:rPr lang="hu-HU" sz="1800" dirty="0">
                <a:solidFill>
                  <a:schemeClr val="tx1"/>
                </a:solidFill>
              </a:rPr>
              <a:t> Akkor is, ha a megrendelő (belföldi v. külföldi) anyavállalat !</a:t>
            </a:r>
          </a:p>
        </p:txBody>
      </p:sp>
    </p:spTree>
    <p:extLst>
      <p:ext uri="{BB962C8B-B14F-4D97-AF65-F5344CB8AC3E}">
        <p14:creationId xmlns:p14="http://schemas.microsoft.com/office/powerpoint/2010/main" val="75166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2.59259E-6 L 0.19857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8" grpId="0" build="p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ím 1">
            <a:extLst>
              <a:ext uri="{FF2B5EF4-FFF2-40B4-BE49-F238E27FC236}">
                <a16:creationId xmlns:a16="http://schemas.microsoft.com/office/drawing/2014/main" id="{FED30ADD-B3F3-44E8-90D1-B5C108E6B144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Áruba/szolgáltatásba “beépül” (“</a:t>
            </a:r>
            <a:r>
              <a:rPr lang="hu-HU" sz="2800" b="1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embedded IP</a:t>
            </a:r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”)</a:t>
            </a:r>
          </a:p>
        </p:txBody>
      </p:sp>
      <p:sp>
        <p:nvSpPr>
          <p:cNvPr id="15" name="Tartalom helye 1">
            <a:extLst>
              <a:ext uri="{FF2B5EF4-FFF2-40B4-BE49-F238E27FC236}">
                <a16:creationId xmlns:a16="http://schemas.microsoft.com/office/drawing/2014/main" id="{891955A8-45E2-4B92-810D-7F517228D1B8}"/>
              </a:ext>
            </a:extLst>
          </p:cNvPr>
          <p:cNvSpPr txBox="1">
            <a:spLocks/>
          </p:cNvSpPr>
          <p:nvPr/>
        </p:nvSpPr>
        <p:spPr>
          <a:xfrm>
            <a:off x="4869160" y="2648230"/>
            <a:ext cx="483333" cy="466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hu-HU" sz="1800" dirty="0"/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E1C9DD9F-F5C2-4B62-A43A-A2DDF216F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96" y="2677726"/>
            <a:ext cx="1925334" cy="770720"/>
          </a:xfrm>
          <a:prstGeom prst="rect">
            <a:avLst/>
          </a:prstGeom>
          <a:solidFill>
            <a:srgbClr val="FCBA0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hu-HU" sz="1600" b="1" dirty="0">
                <a:latin typeface="+mj-lt"/>
                <a:cs typeface="Arial" panose="020B0604020202020204" pitchFamily="34" charset="0"/>
              </a:rPr>
              <a:t>Vállalkozás</a:t>
            </a:r>
          </a:p>
        </p:txBody>
      </p:sp>
      <p:pic>
        <p:nvPicPr>
          <p:cNvPr id="22" name="Graphic 15" descr="Users">
            <a:extLst>
              <a:ext uri="{FF2B5EF4-FFF2-40B4-BE49-F238E27FC236}">
                <a16:creationId xmlns:a16="http://schemas.microsoft.com/office/drawing/2014/main" id="{BAEB7183-F1D3-41EB-8116-6B786108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8014" y="3386725"/>
            <a:ext cx="914400" cy="914400"/>
          </a:xfrm>
          <a:prstGeom prst="rect">
            <a:avLst/>
          </a:prstGeom>
        </p:spPr>
      </p:pic>
      <p:grpSp>
        <p:nvGrpSpPr>
          <p:cNvPr id="23" name="Group 7">
            <a:extLst>
              <a:ext uri="{FF2B5EF4-FFF2-40B4-BE49-F238E27FC236}">
                <a16:creationId xmlns:a16="http://schemas.microsoft.com/office/drawing/2014/main" id="{E08F056D-4A4F-42D2-AF6D-34EFBE188FCD}"/>
              </a:ext>
            </a:extLst>
          </p:cNvPr>
          <p:cNvGrpSpPr/>
          <p:nvPr/>
        </p:nvGrpSpPr>
        <p:grpSpPr>
          <a:xfrm>
            <a:off x="3118537" y="3374151"/>
            <a:ext cx="611884" cy="863558"/>
            <a:chOff x="4514720" y="2862482"/>
            <a:chExt cx="753435" cy="1063537"/>
          </a:xfrm>
        </p:grpSpPr>
        <p:pic>
          <p:nvPicPr>
            <p:cNvPr id="25" name="Graphic 8" descr="Lightbulb and gear">
              <a:extLst>
                <a:ext uri="{FF2B5EF4-FFF2-40B4-BE49-F238E27FC236}">
                  <a16:creationId xmlns:a16="http://schemas.microsoft.com/office/drawing/2014/main" id="{49B9DE00-3EBD-45D7-8AB7-F14AB7AE9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14720" y="3188281"/>
              <a:ext cx="737739" cy="737738"/>
            </a:xfrm>
            <a:prstGeom prst="rect">
              <a:avLst/>
            </a:prstGeom>
          </p:spPr>
        </p:pic>
        <p:sp>
          <p:nvSpPr>
            <p:cNvPr id="26" name="Tartalom helye 1">
              <a:extLst>
                <a:ext uri="{FF2B5EF4-FFF2-40B4-BE49-F238E27FC236}">
                  <a16:creationId xmlns:a16="http://schemas.microsoft.com/office/drawing/2014/main" id="{2050DEE2-C506-47F1-A863-FE8BBDD9DA28}"/>
                </a:ext>
              </a:extLst>
            </p:cNvPr>
            <p:cNvSpPr txBox="1">
              <a:spLocks/>
            </p:cNvSpPr>
            <p:nvPr/>
          </p:nvSpPr>
          <p:spPr>
            <a:xfrm>
              <a:off x="4914193" y="2862482"/>
              <a:ext cx="353962" cy="376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183E"/>
                </a:buClr>
                <a:buFont typeface="Wingdings" panose="05000000000000000000" pitchFamily="2" charset="2"/>
                <a:buChar char="n"/>
                <a:defRPr sz="20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n"/>
                <a:defRPr sz="20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n"/>
                <a:defRPr sz="18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n"/>
                <a:defRPr sz="18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BC9A5C"/>
                </a:buClr>
                <a:buFont typeface="Wingdings" panose="05000000000000000000" pitchFamily="2" charset="2"/>
                <a:buChar char=""/>
                <a:defRPr sz="1800" kern="1200">
                  <a:solidFill>
                    <a:srgbClr val="00183E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hu-HU" sz="6000" dirty="0">
                  <a:solidFill>
                    <a:schemeClr val="tx1"/>
                  </a:solidFill>
                  <a:ea typeface="Segoe UI Historic" panose="020B0502040204020203" pitchFamily="34" charset="0"/>
                  <a:cs typeface="Segoe UI Historic" panose="020B0502040204020203" pitchFamily="34" charset="0"/>
                </a:rPr>
                <a:t>®</a:t>
              </a:r>
            </a:p>
            <a:p>
              <a:pPr marL="0" indent="0" algn="just">
                <a:buNone/>
              </a:pPr>
              <a:endParaRPr lang="hu-HU" sz="1800" dirty="0"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  <a:p>
              <a:pPr marL="0" indent="0" algn="just">
                <a:buNone/>
              </a:pPr>
              <a:endParaRPr lang="hu-HU" sz="1800" dirty="0"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  <a:p>
              <a:pPr marL="0" indent="0">
                <a:buNone/>
              </a:pPr>
              <a:endParaRPr lang="hu-HU" sz="1800" dirty="0"/>
            </a:p>
          </p:txBody>
        </p:sp>
      </p:grpSp>
      <p:pic>
        <p:nvPicPr>
          <p:cNvPr id="27" name="Graphic 2" descr="Single gear">
            <a:extLst>
              <a:ext uri="{FF2B5EF4-FFF2-40B4-BE49-F238E27FC236}">
                <a16:creationId xmlns:a16="http://schemas.microsoft.com/office/drawing/2014/main" id="{EA948460-84BB-4FCC-8EC9-1384264EA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4451" y="3690360"/>
            <a:ext cx="523919" cy="523919"/>
          </a:xfrm>
          <a:prstGeom prst="rect">
            <a:avLst/>
          </a:prstGeom>
        </p:spPr>
      </p:pic>
      <p:sp>
        <p:nvSpPr>
          <p:cNvPr id="28" name="Text Box 6">
            <a:extLst>
              <a:ext uri="{FF2B5EF4-FFF2-40B4-BE49-F238E27FC236}">
                <a16:creationId xmlns:a16="http://schemas.microsoft.com/office/drawing/2014/main" id="{AA110A58-5978-4EE9-9D87-A01FA5BD0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712" y="2687627"/>
            <a:ext cx="1222998" cy="77072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endParaRPr lang="hu-HU" sz="1600" b="1">
              <a:solidFill>
                <a:srgbClr val="001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5" descr="Car">
            <a:extLst>
              <a:ext uri="{FF2B5EF4-FFF2-40B4-BE49-F238E27FC236}">
                <a16:creationId xmlns:a16="http://schemas.microsoft.com/office/drawing/2014/main" id="{B9FA7BAB-66BF-4B9E-89BB-3A387E4EFA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55891" y="27498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6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1.11111E-6 L 0.0638 -0.1122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-56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25E-7 -1.11111E-6 L 0.05703 -1.11111E-6 C 0.08255 -1.11111E-6 0.11432 -0.03102 0.11432 -0.05625 L 0.11432 -0.11227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ím 1">
            <a:extLst>
              <a:ext uri="{FF2B5EF4-FFF2-40B4-BE49-F238E27FC236}">
                <a16:creationId xmlns:a16="http://schemas.microsoft.com/office/drawing/2014/main" id="{FED30ADD-B3F3-44E8-90D1-B5C108E6B144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Áruba/szolgáltatásba “beépül” (“</a:t>
            </a:r>
            <a:r>
              <a:rPr lang="hu-HU" sz="2800" b="1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embedded IP</a:t>
            </a:r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”)</a:t>
            </a:r>
          </a:p>
        </p:txBody>
      </p:sp>
      <p:sp>
        <p:nvSpPr>
          <p:cNvPr id="15" name="Tartalom helye 1">
            <a:extLst>
              <a:ext uri="{FF2B5EF4-FFF2-40B4-BE49-F238E27FC236}">
                <a16:creationId xmlns:a16="http://schemas.microsoft.com/office/drawing/2014/main" id="{891955A8-45E2-4B92-810D-7F517228D1B8}"/>
              </a:ext>
            </a:extLst>
          </p:cNvPr>
          <p:cNvSpPr txBox="1">
            <a:spLocks/>
          </p:cNvSpPr>
          <p:nvPr/>
        </p:nvSpPr>
        <p:spPr>
          <a:xfrm>
            <a:off x="4869160" y="2648230"/>
            <a:ext cx="483333" cy="466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hu-HU" sz="1800" dirty="0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AA110A58-5978-4EE9-9D87-A01FA5BD0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712" y="2687627"/>
            <a:ext cx="1222998" cy="77072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endParaRPr lang="hu-HU" sz="1600" b="1">
              <a:solidFill>
                <a:srgbClr val="001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A4468C80-B9A2-4031-8B75-99649BCFA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96" y="2677726"/>
            <a:ext cx="1925334" cy="770720"/>
          </a:xfrm>
          <a:prstGeom prst="rect">
            <a:avLst/>
          </a:prstGeom>
          <a:solidFill>
            <a:srgbClr val="FCBA0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hu-HU" sz="1600" b="1" dirty="0">
                <a:latin typeface="+mj-lt"/>
                <a:cs typeface="Arial" panose="020B0604020202020204" pitchFamily="34" charset="0"/>
              </a:rPr>
              <a:t>Vállalkozás</a:t>
            </a:r>
          </a:p>
        </p:txBody>
      </p:sp>
      <p:pic>
        <p:nvPicPr>
          <p:cNvPr id="13" name="Graphic 15" descr="Users">
            <a:extLst>
              <a:ext uri="{FF2B5EF4-FFF2-40B4-BE49-F238E27FC236}">
                <a16:creationId xmlns:a16="http://schemas.microsoft.com/office/drawing/2014/main" id="{5106ABF7-F0C6-48B4-8FDC-DC2AE41A5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8014" y="3386725"/>
            <a:ext cx="914400" cy="914400"/>
          </a:xfrm>
          <a:prstGeom prst="rect">
            <a:avLst/>
          </a:prstGeom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1CE1F2AC-AE29-452A-B3F1-99466C8BA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029" y="2678959"/>
            <a:ext cx="1925334" cy="7707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hu-HU" sz="1600" b="1" dirty="0">
                <a:latin typeface="+mj-lt"/>
                <a:cs typeface="Arial" panose="020B0604020202020204" pitchFamily="34" charset="0"/>
              </a:rPr>
              <a:t>Vevő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6DCCCFC9-82C0-4F21-85E1-7624870E0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712" y="2687627"/>
            <a:ext cx="1222998" cy="77072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endParaRPr lang="hu-HU" sz="1600" b="1" dirty="0">
              <a:solidFill>
                <a:srgbClr val="001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5" descr="Car">
            <a:extLst>
              <a:ext uri="{FF2B5EF4-FFF2-40B4-BE49-F238E27FC236}">
                <a16:creationId xmlns:a16="http://schemas.microsoft.com/office/drawing/2014/main" id="{095E3475-FC73-493F-BC25-A7AB35ACE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5891" y="2749805"/>
            <a:ext cx="914400" cy="914400"/>
          </a:xfrm>
          <a:prstGeom prst="rect">
            <a:avLst/>
          </a:prstGeom>
        </p:spPr>
      </p:pic>
      <p:sp>
        <p:nvSpPr>
          <p:cNvPr id="18" name="Tartalom helye 1">
            <a:extLst>
              <a:ext uri="{FF2B5EF4-FFF2-40B4-BE49-F238E27FC236}">
                <a16:creationId xmlns:a16="http://schemas.microsoft.com/office/drawing/2014/main" id="{24A8537C-A52E-48B5-B3ED-9969081C8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911" y="1405894"/>
            <a:ext cx="3990183" cy="4663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8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Áru/szolgáltatás értékesítése</a:t>
            </a:r>
          </a:p>
          <a:p>
            <a:endParaRPr lang="hu-HU" sz="1800" dirty="0"/>
          </a:p>
        </p:txBody>
      </p:sp>
      <p:cxnSp>
        <p:nvCxnSpPr>
          <p:cNvPr id="19" name="Straight Connector 9">
            <a:extLst>
              <a:ext uri="{FF2B5EF4-FFF2-40B4-BE49-F238E27FC236}">
                <a16:creationId xmlns:a16="http://schemas.microsoft.com/office/drawing/2014/main" id="{9C34CBCA-1C0D-4950-BBE1-A8D94C742B0A}"/>
              </a:ext>
            </a:extLst>
          </p:cNvPr>
          <p:cNvCxnSpPr>
            <a:cxnSpLocks/>
          </p:cNvCxnSpPr>
          <p:nvPr/>
        </p:nvCxnSpPr>
        <p:spPr>
          <a:xfrm flipV="1">
            <a:off x="5014445" y="1774720"/>
            <a:ext cx="1877961" cy="9658"/>
          </a:xfrm>
          <a:prstGeom prst="line">
            <a:avLst/>
          </a:prstGeom>
          <a:ln w="158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AD83CBFA-EE41-4E2B-A3A9-494620742A43}"/>
              </a:ext>
            </a:extLst>
          </p:cNvPr>
          <p:cNvCxnSpPr>
            <a:cxnSpLocks/>
          </p:cNvCxnSpPr>
          <p:nvPr/>
        </p:nvCxnSpPr>
        <p:spPr>
          <a:xfrm flipH="1" flipV="1">
            <a:off x="4618093" y="2971977"/>
            <a:ext cx="2213163" cy="1955"/>
          </a:xfrm>
          <a:prstGeom prst="line">
            <a:avLst/>
          </a:prstGeom>
          <a:ln w="22225">
            <a:solidFill>
              <a:srgbClr val="FCBA0F"/>
            </a:solidFill>
            <a:prstDash val="sysDash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17" descr="Dollar">
            <a:extLst>
              <a:ext uri="{FF2B5EF4-FFF2-40B4-BE49-F238E27FC236}">
                <a16:creationId xmlns:a16="http://schemas.microsoft.com/office/drawing/2014/main" id="{94A8849B-01A0-4BD2-B03B-E1D76DF8B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6286" y="2561964"/>
            <a:ext cx="372232" cy="372232"/>
          </a:xfrm>
          <a:prstGeom prst="rect">
            <a:avLst/>
          </a:prstGeom>
        </p:spPr>
      </p:pic>
      <p:sp>
        <p:nvSpPr>
          <p:cNvPr id="31" name="Tartalom helye 1">
            <a:extLst>
              <a:ext uri="{FF2B5EF4-FFF2-40B4-BE49-F238E27FC236}">
                <a16:creationId xmlns:a16="http://schemas.microsoft.com/office/drawing/2014/main" id="{D86DF82B-3C53-4ADE-917B-0AD66AB90D6E}"/>
              </a:ext>
            </a:extLst>
          </p:cNvPr>
          <p:cNvSpPr txBox="1">
            <a:spLocks/>
          </p:cNvSpPr>
          <p:nvPr/>
        </p:nvSpPr>
        <p:spPr>
          <a:xfrm>
            <a:off x="4899212" y="3023307"/>
            <a:ext cx="1663818" cy="466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hu-HU" sz="1800" dirty="0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Eladási ár</a:t>
            </a:r>
            <a:br>
              <a:rPr lang="hu-HU" sz="1800" dirty="0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endParaRPr lang="hu-HU" sz="1800" dirty="0">
              <a:solidFill>
                <a:srgbClr val="FCBA0F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solidFill>
                <a:srgbClr val="FCBA0F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solidFill>
                <a:srgbClr val="FCBA0F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>
              <a:solidFill>
                <a:srgbClr val="FCBA0F"/>
              </a:solidFill>
            </a:endParaRPr>
          </a:p>
        </p:txBody>
      </p:sp>
      <p:sp>
        <p:nvSpPr>
          <p:cNvPr id="32" name="Tartalom helye 1">
            <a:extLst>
              <a:ext uri="{FF2B5EF4-FFF2-40B4-BE49-F238E27FC236}">
                <a16:creationId xmlns:a16="http://schemas.microsoft.com/office/drawing/2014/main" id="{C8BCF98D-49BE-4943-BF37-D8152ACD77A1}"/>
              </a:ext>
            </a:extLst>
          </p:cNvPr>
          <p:cNvSpPr txBox="1">
            <a:spLocks/>
          </p:cNvSpPr>
          <p:nvPr/>
        </p:nvSpPr>
        <p:spPr>
          <a:xfrm>
            <a:off x="4894297" y="3254368"/>
            <a:ext cx="1663818" cy="331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hu-HU" sz="1800" dirty="0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(jogdíj)</a:t>
            </a: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graphicFrame>
        <p:nvGraphicFramePr>
          <p:cNvPr id="33" name="Table 55">
            <a:extLst>
              <a:ext uri="{FF2B5EF4-FFF2-40B4-BE49-F238E27FC236}">
                <a16:creationId xmlns:a16="http://schemas.microsoft.com/office/drawing/2014/main" id="{B6F97B1A-B955-4CE6-A8F9-96B8826D4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13610"/>
              </p:ext>
            </p:extLst>
          </p:nvPr>
        </p:nvGraphicFramePr>
        <p:xfrm>
          <a:off x="275308" y="4541705"/>
          <a:ext cx="3165985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741">
                  <a:extLst>
                    <a:ext uri="{9D8B030D-6E8A-4147-A177-3AD203B41FA5}">
                      <a16:colId xmlns:a16="http://schemas.microsoft.com/office/drawing/2014/main" val="1047210563"/>
                    </a:ext>
                  </a:extLst>
                </a:gridCol>
                <a:gridCol w="1143916">
                  <a:extLst>
                    <a:ext uri="{9D8B030D-6E8A-4147-A177-3AD203B41FA5}">
                      <a16:colId xmlns:a16="http://schemas.microsoft.com/office/drawing/2014/main" val="1375006800"/>
                    </a:ext>
                  </a:extLst>
                </a:gridCol>
                <a:gridCol w="1055328">
                  <a:extLst>
                    <a:ext uri="{9D8B030D-6E8A-4147-A177-3AD203B41FA5}">
                      <a16:colId xmlns:a16="http://schemas.microsoft.com/office/drawing/2014/main" val="11607574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TAO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HIPA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173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Jogdíj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4.5/9%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957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K+F: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2X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1X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41619"/>
                  </a:ext>
                </a:extLst>
              </a:tr>
            </a:tbl>
          </a:graphicData>
        </a:graphic>
      </p:graphicFrame>
      <p:sp>
        <p:nvSpPr>
          <p:cNvPr id="21" name="Tartalom helye 1">
            <a:extLst>
              <a:ext uri="{FF2B5EF4-FFF2-40B4-BE49-F238E27FC236}">
                <a16:creationId xmlns:a16="http://schemas.microsoft.com/office/drawing/2014/main" id="{36D7E2F4-5826-4D16-9B26-E8B7B9FB040C}"/>
              </a:ext>
            </a:extLst>
          </p:cNvPr>
          <p:cNvSpPr txBox="1">
            <a:spLocks/>
          </p:cNvSpPr>
          <p:nvPr/>
        </p:nvSpPr>
        <p:spPr>
          <a:xfrm>
            <a:off x="3844370" y="4541705"/>
            <a:ext cx="7343313" cy="1348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Pct val="9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Meiryo" panose="020B0604030504040204" pitchFamily="34" charset="-128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-2667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B914"/>
              </a:buClr>
              <a:buSzPct val="90000"/>
              <a:buFont typeface="Meiryo" panose="020B0604030504040204" pitchFamily="34" charset="-128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solidFill>
                  <a:schemeClr val="tx1"/>
                </a:solidFill>
              </a:rPr>
              <a:t>Eladási ár “beépült” jogdíjtartalma élvezi a kedvezményt</a:t>
            </a:r>
          </a:p>
          <a:p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332149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-2.59259E-6 L 0.18554 0.00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31" grpId="0" build="p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ím 1">
            <a:extLst>
              <a:ext uri="{FF2B5EF4-FFF2-40B4-BE49-F238E27FC236}">
                <a16:creationId xmlns:a16="http://schemas.microsoft.com/office/drawing/2014/main" id="{FED30ADD-B3F3-44E8-90D1-B5C108E6B144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SZOCHO</a:t>
            </a:r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/ KIVA</a:t>
            </a: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6395BFB0-6C8F-4F46-A53B-627C0F959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3" t="6801" b="12200"/>
          <a:stretch/>
        </p:blipFill>
        <p:spPr>
          <a:xfrm>
            <a:off x="7688706" y="1268760"/>
            <a:ext cx="3893694" cy="3744416"/>
          </a:xfrm>
          <a:prstGeom prst="rect">
            <a:avLst/>
          </a:prstGeom>
        </p:spPr>
      </p:pic>
      <p:sp>
        <p:nvSpPr>
          <p:cNvPr id="22" name="Tartalom helye 1">
            <a:extLst>
              <a:ext uri="{FF2B5EF4-FFF2-40B4-BE49-F238E27FC236}">
                <a16:creationId xmlns:a16="http://schemas.microsoft.com/office/drawing/2014/main" id="{06749049-13AA-4667-AA95-A75CA3FC9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07" y="1437413"/>
            <a:ext cx="6108785" cy="3983173"/>
          </a:xfrm>
        </p:spPr>
        <p:txBody>
          <a:bodyPr>
            <a:noAutofit/>
          </a:bodyPr>
          <a:lstStyle/>
          <a:p>
            <a:r>
              <a:rPr lang="hu-HU" sz="1800" dirty="0"/>
              <a:t>Adókedvezmény = szocho ½ = bruttó bér 7.75%-a</a:t>
            </a:r>
          </a:p>
          <a:p>
            <a:r>
              <a:rPr lang="hu-HU" sz="1800" dirty="0"/>
              <a:t>Szocho-ban / KIVA-ban is</a:t>
            </a:r>
          </a:p>
          <a:p>
            <a:r>
              <a:rPr lang="hu-HU" sz="1800" dirty="0"/>
              <a:t>Ha </a:t>
            </a:r>
            <a:r>
              <a:rPr lang="hu-HU" sz="1800" dirty="0" err="1"/>
              <a:t>szochoban</a:t>
            </a:r>
            <a:r>
              <a:rPr lang="hu-HU" sz="1800" dirty="0"/>
              <a:t> alkalmazzuk, nem lehet társasági adóban.</a:t>
            </a:r>
          </a:p>
          <a:p>
            <a:r>
              <a:rPr lang="hu-HU" sz="1800" dirty="0"/>
              <a:t>De! </a:t>
            </a:r>
            <a:r>
              <a:rPr lang="hu-HU" sz="1800" dirty="0" err="1"/>
              <a:t>szochoban</a:t>
            </a:r>
            <a:r>
              <a:rPr lang="hu-HU" sz="1800" dirty="0"/>
              <a:t> bevételek hiányában is érvényesíthető</a:t>
            </a:r>
          </a:p>
          <a:p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367430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ím 1">
            <a:extLst>
              <a:ext uri="{FF2B5EF4-FFF2-40B4-BE49-F238E27FC236}">
                <a16:creationId xmlns:a16="http://schemas.microsoft.com/office/drawing/2014/main" id="{FED30ADD-B3F3-44E8-90D1-B5C108E6B144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Praktikus</a:t>
            </a:r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megfontolások</a:t>
            </a:r>
          </a:p>
        </p:txBody>
      </p:sp>
      <p:sp>
        <p:nvSpPr>
          <p:cNvPr id="21" name="Tartalom helye 1">
            <a:extLst>
              <a:ext uri="{FF2B5EF4-FFF2-40B4-BE49-F238E27FC236}">
                <a16:creationId xmlns:a16="http://schemas.microsoft.com/office/drawing/2014/main" id="{414D36EE-E386-4C2F-88D4-4265A8183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70" y="1114933"/>
            <a:ext cx="11133185" cy="4676267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hu-HU" sz="1800" dirty="0"/>
              <a:t>HIPA &gt; TAO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1800" dirty="0"/>
              <a:t>“Folyamatos” adókedvezmények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1800" dirty="0"/>
              <a:t>Nem is gondolná, hogy kutat-és-fejleszt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1800" dirty="0"/>
              <a:t>Előny a fogadónál: hivatalos állásfoglalások igénybevétele</a:t>
            </a:r>
          </a:p>
          <a:p>
            <a:pPr marL="647700" lvl="1" indent="-285750">
              <a:buFont typeface="Arial" panose="020B0604020202020204" pitchFamily="34" charset="0"/>
              <a:buChar char="•"/>
            </a:pPr>
            <a:r>
              <a:rPr lang="hu-HU" sz="1800" dirty="0"/>
              <a:t>Szellemi Tulajdon Nemzeti Hivatala, Szerzői Jogi Szakértő Testület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1800" dirty="0"/>
              <a:t>Átfogó tanácsadói szemlélet és koordináció igénye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1800" dirty="0"/>
              <a:t>“Összehangolt” dokumentáció szükségessége</a:t>
            </a:r>
          </a:p>
          <a:p>
            <a:pPr marL="647700" lvl="1" indent="-285750">
              <a:buFont typeface="Arial" panose="020B0604020202020204" pitchFamily="34" charset="0"/>
              <a:buChar char="•"/>
            </a:pPr>
            <a:r>
              <a:rPr lang="hu-HU" sz="1800" dirty="0"/>
              <a:t>Szerződések, számlák, számviteli nyilvántartások, adóbevallások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1800" dirty="0"/>
              <a:t>Jogdíjkedvezmény iparűzési adóban a múltra nézve is érvényesíthető</a:t>
            </a:r>
            <a:endParaRPr lang="en-US" sz="18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CF25524-60EB-4182-BF0B-03424E601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6" t="2600" r="21719" b="3356"/>
          <a:stretch/>
        </p:blipFill>
        <p:spPr>
          <a:xfrm>
            <a:off x="9724291" y="3523820"/>
            <a:ext cx="2238303" cy="221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22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/>
          <p:cNvSpPr>
            <a:spLocks noGrp="1"/>
          </p:cNvSpPr>
          <p:nvPr>
            <p:ph type="ctrTitle"/>
          </p:nvPr>
        </p:nvSpPr>
        <p:spPr>
          <a:xfrm>
            <a:off x="607344" y="1424924"/>
            <a:ext cx="5140067" cy="1190808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KöszönöM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figyelmet</a:t>
            </a:r>
            <a:r>
              <a:rPr lang="en-US" dirty="0">
                <a:solidFill>
                  <a:schemeClr val="tx1"/>
                </a:solidFill>
              </a:rPr>
              <a:t>!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2291" name="Text Placeholder 3"/>
          <p:cNvSpPr>
            <a:spLocks noGrp="1"/>
          </p:cNvSpPr>
          <p:nvPr>
            <p:ph type="subTitle" idx="1"/>
          </p:nvPr>
        </p:nvSpPr>
        <p:spPr>
          <a:xfrm>
            <a:off x="607344" y="2036171"/>
            <a:ext cx="5361482" cy="192622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hu-HU" sz="1800" b="1" dirty="0">
                <a:solidFill>
                  <a:schemeClr val="tx1"/>
                </a:solidFill>
              </a:rPr>
              <a:t>Dr. Csővári István</a:t>
            </a:r>
            <a:br>
              <a:rPr lang="hu-HU" sz="1800" b="1" dirty="0">
                <a:solidFill>
                  <a:schemeClr val="tx1"/>
                </a:solidFill>
              </a:rPr>
            </a:br>
            <a:r>
              <a:rPr lang="hu-HU" sz="1400" b="1" dirty="0">
                <a:solidFill>
                  <a:schemeClr val="tx1"/>
                </a:solidFill>
              </a:rPr>
              <a:t>Ü</a:t>
            </a:r>
            <a:r>
              <a:rPr lang="hu-HU" sz="1400" b="1" cap="none" dirty="0">
                <a:solidFill>
                  <a:schemeClr val="tx1"/>
                </a:solidFill>
              </a:rPr>
              <a:t>gyvéd, </a:t>
            </a:r>
            <a:r>
              <a:rPr lang="hu-HU" sz="1400" b="1" cap="none" dirty="0" err="1">
                <a:solidFill>
                  <a:schemeClr val="tx1"/>
                </a:solidFill>
              </a:rPr>
              <a:t>adószakértő</a:t>
            </a:r>
            <a:endParaRPr lang="hu-HU" sz="14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hu-HU" sz="1400" b="1" dirty="0">
                <a:solidFill>
                  <a:schemeClr val="tx1"/>
                </a:solidFill>
              </a:rPr>
              <a:t>istvan.csovari@csovarilegal.hu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400" b="1" dirty="0">
                <a:solidFill>
                  <a:schemeClr val="tx1"/>
                </a:solidFill>
              </a:rPr>
              <a:t>MOBIL: +36 70 622 4401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3E53DBA2-018F-477B-8501-AEEA33C2A93C}"/>
              </a:ext>
            </a:extLst>
          </p:cNvPr>
          <p:cNvSpPr txBox="1">
            <a:spLocks/>
          </p:cNvSpPr>
          <p:nvPr/>
        </p:nvSpPr>
        <p:spPr>
          <a:xfrm>
            <a:off x="9355015" y="3359769"/>
            <a:ext cx="615462" cy="7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®</a:t>
            </a:r>
            <a:endParaRPr lang="hu-HU" sz="2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00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ím 1">
            <a:extLst>
              <a:ext uri="{FF2B5EF4-FFF2-40B4-BE49-F238E27FC236}">
                <a16:creationId xmlns:a16="http://schemas.microsoft.com/office/drawing/2014/main" id="{28BA26E6-C517-4EB3-824B-69E06B31E73B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Hol</a:t>
            </a:r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legyen az IP?</a:t>
            </a:r>
          </a:p>
        </p:txBody>
      </p:sp>
      <p:sp>
        <p:nvSpPr>
          <p:cNvPr id="28" name="Tartalom helye 1">
            <a:extLst>
              <a:ext uri="{FF2B5EF4-FFF2-40B4-BE49-F238E27FC236}">
                <a16:creationId xmlns:a16="http://schemas.microsoft.com/office/drawing/2014/main" id="{2A9142BB-90A2-41AD-87BC-9DFCC966A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9557" y="3403275"/>
            <a:ext cx="1144093" cy="2315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1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Bevételek</a:t>
            </a:r>
            <a:endParaRPr lang="en-US" sz="14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pic>
        <p:nvPicPr>
          <p:cNvPr id="34" name="Graphic 12" descr="Lightbulb and gear">
            <a:extLst>
              <a:ext uri="{FF2B5EF4-FFF2-40B4-BE49-F238E27FC236}">
                <a16:creationId xmlns:a16="http://schemas.microsoft.com/office/drawing/2014/main" id="{4D161A8C-14BC-4069-A7E2-46EEA45E0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0562" y="1220296"/>
            <a:ext cx="708881" cy="708881"/>
          </a:xfrm>
          <a:prstGeom prst="rect">
            <a:avLst/>
          </a:prstGeom>
        </p:spPr>
      </p:pic>
      <p:sp>
        <p:nvSpPr>
          <p:cNvPr id="42" name="Text Box 6">
            <a:extLst>
              <a:ext uri="{FF2B5EF4-FFF2-40B4-BE49-F238E27FC236}">
                <a16:creationId xmlns:a16="http://schemas.microsoft.com/office/drawing/2014/main" id="{70FF4617-6DA8-4770-9C6A-5AAA1BCD1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76" y="3216564"/>
            <a:ext cx="1925334" cy="7707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en-US" sz="1600" b="1">
                <a:latin typeface="+mj-lt"/>
                <a:cs typeface="Arial" panose="020B0604020202020204" pitchFamily="34" charset="0"/>
              </a:rPr>
              <a:t>Szellemi Alkotás Hasznosító</a:t>
            </a:r>
            <a:endParaRPr lang="hu-HU" sz="1600" b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632DB57B-F842-4302-B93A-7AD8D3FC990E}"/>
              </a:ext>
            </a:extLst>
          </p:cNvPr>
          <p:cNvCxnSpPr>
            <a:cxnSpLocks/>
          </p:cNvCxnSpPr>
          <p:nvPr/>
        </p:nvCxnSpPr>
        <p:spPr>
          <a:xfrm flipV="1">
            <a:off x="2476093" y="2418657"/>
            <a:ext cx="0" cy="746801"/>
          </a:xfrm>
          <a:prstGeom prst="line">
            <a:avLst/>
          </a:prstGeom>
          <a:ln w="15875">
            <a:solidFill>
              <a:srgbClr val="E8AD06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236CCFE9-3B81-4A91-B26C-7CE7BCA4015F}"/>
              </a:ext>
            </a:extLst>
          </p:cNvPr>
          <p:cNvCxnSpPr>
            <a:cxnSpLocks/>
          </p:cNvCxnSpPr>
          <p:nvPr/>
        </p:nvCxnSpPr>
        <p:spPr>
          <a:xfrm flipH="1">
            <a:off x="4047121" y="3645721"/>
            <a:ext cx="1430041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artalom helye 1">
            <a:extLst>
              <a:ext uri="{FF2B5EF4-FFF2-40B4-BE49-F238E27FC236}">
                <a16:creationId xmlns:a16="http://schemas.microsoft.com/office/drawing/2014/main" id="{FB766B39-087C-4C36-9949-936986EF1843}"/>
              </a:ext>
            </a:extLst>
          </p:cNvPr>
          <p:cNvSpPr txBox="1">
            <a:spLocks/>
          </p:cNvSpPr>
          <p:nvPr/>
        </p:nvSpPr>
        <p:spPr>
          <a:xfrm>
            <a:off x="1766777" y="2578719"/>
            <a:ext cx="914400" cy="323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1400" dirty="0" err="1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Jogdíj</a:t>
            </a:r>
            <a:endParaRPr lang="en-US" sz="1400" dirty="0">
              <a:solidFill>
                <a:srgbClr val="FCBA0F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cxnSp>
        <p:nvCxnSpPr>
          <p:cNvPr id="55" name="Straight Connector 9">
            <a:extLst>
              <a:ext uri="{FF2B5EF4-FFF2-40B4-BE49-F238E27FC236}">
                <a16:creationId xmlns:a16="http://schemas.microsoft.com/office/drawing/2014/main" id="{414892AC-4593-48E9-987F-B38A3F886813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2931743" y="2418656"/>
            <a:ext cx="0" cy="7979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artalom helye 1">
            <a:extLst>
              <a:ext uri="{FF2B5EF4-FFF2-40B4-BE49-F238E27FC236}">
                <a16:creationId xmlns:a16="http://schemas.microsoft.com/office/drawing/2014/main" id="{D2F7006B-564A-4311-8955-ED6FE2B81976}"/>
              </a:ext>
            </a:extLst>
          </p:cNvPr>
          <p:cNvSpPr txBox="1">
            <a:spLocks/>
          </p:cNvSpPr>
          <p:nvPr/>
        </p:nvSpPr>
        <p:spPr>
          <a:xfrm>
            <a:off x="615343" y="5010898"/>
            <a:ext cx="10375930" cy="806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Pct val="9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Meiryo" panose="020B0604030504040204" pitchFamily="34" charset="-128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-2667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B914"/>
              </a:buClr>
              <a:buSzPct val="90000"/>
              <a:buFont typeface="Meiryo" panose="020B0604030504040204" pitchFamily="34" charset="-128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solidFill>
                  <a:schemeClr val="tx1"/>
                </a:solidFill>
              </a:rPr>
              <a:t>Osztalék adóterhe: ~15% szja (+ korlátozott 15.5% szocho)</a:t>
            </a:r>
          </a:p>
          <a:p>
            <a:r>
              <a:rPr lang="hu-HU" sz="1800" dirty="0"/>
              <a:t>Jogátruházás és jogengedés adóterhe: 30.5% (= </a:t>
            </a:r>
            <a:r>
              <a:rPr lang="hu-HU" sz="1800" dirty="0">
                <a:solidFill>
                  <a:schemeClr val="tx1"/>
                </a:solidFill>
              </a:rPr>
              <a:t>15% szja + korlátlan 15.5% szocho)</a:t>
            </a:r>
          </a:p>
          <a:p>
            <a:endParaRPr lang="hu-HU" sz="1800" dirty="0">
              <a:solidFill>
                <a:schemeClr val="tx1"/>
              </a:solidFill>
            </a:endParaRPr>
          </a:p>
        </p:txBody>
      </p:sp>
      <p:pic>
        <p:nvPicPr>
          <p:cNvPr id="10" name="Ábra 9" descr="Férfi egyszínű kitöltéssel">
            <a:extLst>
              <a:ext uri="{FF2B5EF4-FFF2-40B4-BE49-F238E27FC236}">
                <a16:creationId xmlns:a16="http://schemas.microsoft.com/office/drawing/2014/main" id="{188D8992-5B51-4B51-BE2B-22FE7CBB0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6093" y="1471734"/>
            <a:ext cx="914400" cy="914400"/>
          </a:xfrm>
          <a:prstGeom prst="rect">
            <a:avLst/>
          </a:prstGeom>
        </p:spPr>
      </p:pic>
      <p:sp>
        <p:nvSpPr>
          <p:cNvPr id="35" name="Tartalom helye 1">
            <a:extLst>
              <a:ext uri="{FF2B5EF4-FFF2-40B4-BE49-F238E27FC236}">
                <a16:creationId xmlns:a16="http://schemas.microsoft.com/office/drawing/2014/main" id="{A2875007-BFFE-4266-815E-3DE1765B5493}"/>
              </a:ext>
            </a:extLst>
          </p:cNvPr>
          <p:cNvSpPr txBox="1">
            <a:spLocks/>
          </p:cNvSpPr>
          <p:nvPr/>
        </p:nvSpPr>
        <p:spPr>
          <a:xfrm>
            <a:off x="3096867" y="1220296"/>
            <a:ext cx="708879" cy="1185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sz="8000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®</a:t>
            </a:r>
            <a:endParaRPr lang="en-US" sz="8000" dirty="0">
              <a:solidFill>
                <a:srgbClr val="E8AD06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hu-HU" sz="1800" dirty="0">
              <a:solidFill>
                <a:schemeClr val="tx1"/>
              </a:solidFill>
            </a:endParaRPr>
          </a:p>
        </p:txBody>
      </p:sp>
      <p:cxnSp>
        <p:nvCxnSpPr>
          <p:cNvPr id="40" name="Straight Connector 9">
            <a:extLst>
              <a:ext uri="{FF2B5EF4-FFF2-40B4-BE49-F238E27FC236}">
                <a16:creationId xmlns:a16="http://schemas.microsoft.com/office/drawing/2014/main" id="{2347779D-17B7-4DBC-933C-90520D769AE0}"/>
              </a:ext>
            </a:extLst>
          </p:cNvPr>
          <p:cNvCxnSpPr>
            <a:cxnSpLocks/>
          </p:cNvCxnSpPr>
          <p:nvPr/>
        </p:nvCxnSpPr>
        <p:spPr>
          <a:xfrm>
            <a:off x="2729443" y="2123262"/>
            <a:ext cx="0" cy="1042196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artalom helye 1">
            <a:extLst>
              <a:ext uri="{FF2B5EF4-FFF2-40B4-BE49-F238E27FC236}">
                <a16:creationId xmlns:a16="http://schemas.microsoft.com/office/drawing/2014/main" id="{93FF823D-2077-402D-873B-6D7EA7539559}"/>
              </a:ext>
            </a:extLst>
          </p:cNvPr>
          <p:cNvSpPr txBox="1">
            <a:spLocks/>
          </p:cNvSpPr>
          <p:nvPr/>
        </p:nvSpPr>
        <p:spPr>
          <a:xfrm>
            <a:off x="505393" y="2123262"/>
            <a:ext cx="2256743" cy="244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" panose="05000000000000000000" pitchFamily="2" charset="2"/>
              <a:buNone/>
            </a:pPr>
            <a:r>
              <a:rPr lang="hu-HU" sz="1400" dirty="0">
                <a:solidFill>
                  <a:schemeClr val="bg1">
                    <a:lumMod val="50000"/>
                  </a:schemeClr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Jogátruházás/ licencia</a:t>
            </a:r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6" name="Tartalom helye 1">
            <a:extLst>
              <a:ext uri="{FF2B5EF4-FFF2-40B4-BE49-F238E27FC236}">
                <a16:creationId xmlns:a16="http://schemas.microsoft.com/office/drawing/2014/main" id="{2F755C3A-847A-4BA4-835F-6DCBBD3EE963}"/>
              </a:ext>
            </a:extLst>
          </p:cNvPr>
          <p:cNvSpPr txBox="1">
            <a:spLocks/>
          </p:cNvSpPr>
          <p:nvPr/>
        </p:nvSpPr>
        <p:spPr>
          <a:xfrm>
            <a:off x="3387393" y="2489632"/>
            <a:ext cx="1002452" cy="323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hu-HU" sz="14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Osztalék</a:t>
            </a:r>
            <a:endParaRPr lang="en-US" sz="14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cxnSp>
        <p:nvCxnSpPr>
          <p:cNvPr id="47" name="Straight Connector 9">
            <a:extLst>
              <a:ext uri="{FF2B5EF4-FFF2-40B4-BE49-F238E27FC236}">
                <a16:creationId xmlns:a16="http://schemas.microsoft.com/office/drawing/2014/main" id="{AB83BBA2-F1C2-490A-92F9-8FD170B647D1}"/>
              </a:ext>
            </a:extLst>
          </p:cNvPr>
          <p:cNvCxnSpPr>
            <a:cxnSpLocks/>
          </p:cNvCxnSpPr>
          <p:nvPr/>
        </p:nvCxnSpPr>
        <p:spPr>
          <a:xfrm flipV="1">
            <a:off x="3387393" y="2418657"/>
            <a:ext cx="0" cy="746801"/>
          </a:xfrm>
          <a:prstGeom prst="line">
            <a:avLst/>
          </a:prstGeom>
          <a:ln w="15875">
            <a:solidFill>
              <a:schemeClr val="tx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artalom helye 1">
            <a:extLst>
              <a:ext uri="{FF2B5EF4-FFF2-40B4-BE49-F238E27FC236}">
                <a16:creationId xmlns:a16="http://schemas.microsoft.com/office/drawing/2014/main" id="{4C165C46-8E02-4D0F-BA21-EE67A6443B1F}"/>
              </a:ext>
            </a:extLst>
          </p:cNvPr>
          <p:cNvSpPr txBox="1">
            <a:spLocks/>
          </p:cNvSpPr>
          <p:nvPr/>
        </p:nvSpPr>
        <p:spPr>
          <a:xfrm>
            <a:off x="10227166" y="3402548"/>
            <a:ext cx="1144093" cy="23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Pct val="9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Meiryo" panose="020B0604030504040204" pitchFamily="34" charset="-128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-2667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B914"/>
              </a:buClr>
              <a:buSzPct val="90000"/>
              <a:buFont typeface="Meiryo" panose="020B0604030504040204" pitchFamily="34" charset="-128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hu-HU" sz="14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Bevételek</a:t>
            </a:r>
            <a:endParaRPr lang="en-US" sz="14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pic>
        <p:nvPicPr>
          <p:cNvPr id="50" name="Graphic 12" descr="Lightbulb and gear">
            <a:extLst>
              <a:ext uri="{FF2B5EF4-FFF2-40B4-BE49-F238E27FC236}">
                <a16:creationId xmlns:a16="http://schemas.microsoft.com/office/drawing/2014/main" id="{CE84E0BA-A25C-4D67-A1B2-DA2CBF7D1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2601" y="3939573"/>
            <a:ext cx="708881" cy="708881"/>
          </a:xfrm>
          <a:prstGeom prst="rect">
            <a:avLst/>
          </a:prstGeom>
        </p:spPr>
      </p:pic>
      <p:sp>
        <p:nvSpPr>
          <p:cNvPr id="51" name="Text Box 6">
            <a:extLst>
              <a:ext uri="{FF2B5EF4-FFF2-40B4-BE49-F238E27FC236}">
                <a16:creationId xmlns:a16="http://schemas.microsoft.com/office/drawing/2014/main" id="{7A114B85-5638-4BE2-91A8-ED27865D1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85" y="3215837"/>
            <a:ext cx="1925334" cy="7707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en-US" sz="1600" b="1">
                <a:latin typeface="+mj-lt"/>
                <a:cs typeface="Arial" panose="020B0604020202020204" pitchFamily="34" charset="0"/>
              </a:rPr>
              <a:t>Szellemi Alkotás Hasznosító</a:t>
            </a:r>
            <a:endParaRPr lang="hu-HU" sz="1600" b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8" name="Straight Connector 9">
            <a:extLst>
              <a:ext uri="{FF2B5EF4-FFF2-40B4-BE49-F238E27FC236}">
                <a16:creationId xmlns:a16="http://schemas.microsoft.com/office/drawing/2014/main" id="{CA5FB5B3-1537-4691-861E-DDC7709DEA8D}"/>
              </a:ext>
            </a:extLst>
          </p:cNvPr>
          <p:cNvCxnSpPr>
            <a:cxnSpLocks/>
          </p:cNvCxnSpPr>
          <p:nvPr/>
        </p:nvCxnSpPr>
        <p:spPr>
          <a:xfrm flipH="1">
            <a:off x="10014730" y="3644994"/>
            <a:ext cx="1430041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9">
            <a:extLst>
              <a:ext uri="{FF2B5EF4-FFF2-40B4-BE49-F238E27FC236}">
                <a16:creationId xmlns:a16="http://schemas.microsoft.com/office/drawing/2014/main" id="{A5E83D73-E571-4440-BA05-94EB725A3C9A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8899352" y="2417929"/>
            <a:ext cx="0" cy="7979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Ábra 60" descr="Férfi egyszínű kitöltéssel">
            <a:extLst>
              <a:ext uri="{FF2B5EF4-FFF2-40B4-BE49-F238E27FC236}">
                <a16:creationId xmlns:a16="http://schemas.microsoft.com/office/drawing/2014/main" id="{CD7F594C-A61D-4291-AE21-75B7C693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3702" y="1471007"/>
            <a:ext cx="914400" cy="914400"/>
          </a:xfrm>
          <a:prstGeom prst="rect">
            <a:avLst/>
          </a:prstGeom>
        </p:spPr>
      </p:pic>
      <p:sp>
        <p:nvSpPr>
          <p:cNvPr id="62" name="Tartalom helye 1">
            <a:extLst>
              <a:ext uri="{FF2B5EF4-FFF2-40B4-BE49-F238E27FC236}">
                <a16:creationId xmlns:a16="http://schemas.microsoft.com/office/drawing/2014/main" id="{8EEC9785-74D0-48C5-9C41-C57FAB975C57}"/>
              </a:ext>
            </a:extLst>
          </p:cNvPr>
          <p:cNvSpPr txBox="1">
            <a:spLocks/>
          </p:cNvSpPr>
          <p:nvPr/>
        </p:nvSpPr>
        <p:spPr>
          <a:xfrm>
            <a:off x="9355002" y="3884482"/>
            <a:ext cx="708879" cy="1185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sz="8000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®</a:t>
            </a:r>
            <a:endParaRPr lang="en-US" sz="8000" dirty="0">
              <a:solidFill>
                <a:srgbClr val="E8AD06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hu-HU" sz="1800" dirty="0">
              <a:solidFill>
                <a:schemeClr val="tx1"/>
              </a:solidFill>
            </a:endParaRPr>
          </a:p>
        </p:txBody>
      </p:sp>
      <p:sp>
        <p:nvSpPr>
          <p:cNvPr id="65" name="Tartalom helye 1">
            <a:extLst>
              <a:ext uri="{FF2B5EF4-FFF2-40B4-BE49-F238E27FC236}">
                <a16:creationId xmlns:a16="http://schemas.microsoft.com/office/drawing/2014/main" id="{2C967ED7-8B72-422B-A7F7-34F88CFADF4B}"/>
              </a:ext>
            </a:extLst>
          </p:cNvPr>
          <p:cNvSpPr txBox="1">
            <a:spLocks/>
          </p:cNvSpPr>
          <p:nvPr/>
        </p:nvSpPr>
        <p:spPr>
          <a:xfrm>
            <a:off x="9355002" y="2488905"/>
            <a:ext cx="1002452" cy="323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hu-HU" sz="1400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Osztalék</a:t>
            </a:r>
            <a:endParaRPr lang="en-US" sz="1400" dirty="0">
              <a:solidFill>
                <a:srgbClr val="E8AD06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cxnSp>
        <p:nvCxnSpPr>
          <p:cNvPr id="66" name="Straight Connector 9">
            <a:extLst>
              <a:ext uri="{FF2B5EF4-FFF2-40B4-BE49-F238E27FC236}">
                <a16:creationId xmlns:a16="http://schemas.microsoft.com/office/drawing/2014/main" id="{36D9FCA5-C1A6-449F-977D-9E807558778F}"/>
              </a:ext>
            </a:extLst>
          </p:cNvPr>
          <p:cNvCxnSpPr>
            <a:cxnSpLocks/>
          </p:cNvCxnSpPr>
          <p:nvPr/>
        </p:nvCxnSpPr>
        <p:spPr>
          <a:xfrm flipV="1">
            <a:off x="9355002" y="2417930"/>
            <a:ext cx="0" cy="746801"/>
          </a:xfrm>
          <a:prstGeom prst="line">
            <a:avLst/>
          </a:prstGeom>
          <a:ln w="15875">
            <a:solidFill>
              <a:srgbClr val="E8AD06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Graphic 12" descr="Lightbulb and gear">
            <a:extLst>
              <a:ext uri="{FF2B5EF4-FFF2-40B4-BE49-F238E27FC236}">
                <a16:creationId xmlns:a16="http://schemas.microsoft.com/office/drawing/2014/main" id="{F04750AD-CEE3-4A78-A616-EE43C823A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45658" y="1220296"/>
            <a:ext cx="708881" cy="708881"/>
          </a:xfrm>
          <a:prstGeom prst="rect">
            <a:avLst/>
          </a:prstGeom>
        </p:spPr>
      </p:pic>
      <p:sp>
        <p:nvSpPr>
          <p:cNvPr id="68" name="Tartalom helye 1">
            <a:extLst>
              <a:ext uri="{FF2B5EF4-FFF2-40B4-BE49-F238E27FC236}">
                <a16:creationId xmlns:a16="http://schemas.microsoft.com/office/drawing/2014/main" id="{387D2D62-6049-44BF-8B75-BD1815F7B698}"/>
              </a:ext>
            </a:extLst>
          </p:cNvPr>
          <p:cNvSpPr txBox="1">
            <a:spLocks/>
          </p:cNvSpPr>
          <p:nvPr/>
        </p:nvSpPr>
        <p:spPr>
          <a:xfrm>
            <a:off x="966635" y="2814268"/>
            <a:ext cx="1060533" cy="370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hu-HU" dirty="0">
                <a:solidFill>
                  <a:srgbClr val="FF000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30.5% </a:t>
            </a:r>
            <a:endParaRPr lang="en-US" dirty="0">
              <a:solidFill>
                <a:srgbClr val="FF0000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sp>
        <p:nvSpPr>
          <p:cNvPr id="69" name="Tartalom helye 1">
            <a:extLst>
              <a:ext uri="{FF2B5EF4-FFF2-40B4-BE49-F238E27FC236}">
                <a16:creationId xmlns:a16="http://schemas.microsoft.com/office/drawing/2014/main" id="{C88B2ED2-1F0E-4A02-B9CA-E0EECC4DB1BB}"/>
              </a:ext>
            </a:extLst>
          </p:cNvPr>
          <p:cNvSpPr txBox="1">
            <a:spLocks/>
          </p:cNvSpPr>
          <p:nvPr/>
        </p:nvSpPr>
        <p:spPr>
          <a:xfrm>
            <a:off x="3847540" y="2811220"/>
            <a:ext cx="1060533" cy="370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hu-HU" dirty="0">
                <a:solidFill>
                  <a:srgbClr val="FF000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15% </a:t>
            </a:r>
            <a:endParaRPr lang="en-US" dirty="0">
              <a:solidFill>
                <a:srgbClr val="FF0000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sp>
        <p:nvSpPr>
          <p:cNvPr id="70" name="Tartalom helye 1">
            <a:extLst>
              <a:ext uri="{FF2B5EF4-FFF2-40B4-BE49-F238E27FC236}">
                <a16:creationId xmlns:a16="http://schemas.microsoft.com/office/drawing/2014/main" id="{A14A3772-B7F4-4703-A0F3-29C889D21273}"/>
              </a:ext>
            </a:extLst>
          </p:cNvPr>
          <p:cNvSpPr txBox="1">
            <a:spLocks/>
          </p:cNvSpPr>
          <p:nvPr/>
        </p:nvSpPr>
        <p:spPr>
          <a:xfrm>
            <a:off x="10165817" y="2762074"/>
            <a:ext cx="1060533" cy="370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hu-HU" dirty="0">
                <a:solidFill>
                  <a:srgbClr val="FF000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15% </a:t>
            </a:r>
            <a:endParaRPr lang="en-US" dirty="0">
              <a:solidFill>
                <a:srgbClr val="FF0000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41241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A4DB300-A0D4-49C0-B7ED-7EEFD9A78DC2}"/>
              </a:ext>
            </a:extLst>
          </p:cNvPr>
          <p:cNvSpPr txBox="1">
            <a:spLocks/>
          </p:cNvSpPr>
          <p:nvPr/>
        </p:nvSpPr>
        <p:spPr>
          <a:xfrm>
            <a:off x="3341076" y="2553390"/>
            <a:ext cx="2536177" cy="1218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1:</a:t>
            </a:r>
            <a:r>
              <a:rPr lang="hu-HU" sz="8800" b="1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1</a:t>
            </a:r>
            <a:r>
              <a:rPr lang="en-GB" sz="8800" b="1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9</a:t>
            </a:r>
            <a:endParaRPr lang="hu-HU" sz="8800" b="1" dirty="0">
              <a:solidFill>
                <a:srgbClr val="E8AD06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29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9A022815-6EC3-4E4C-8605-CC6F4248B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06" t="2600" r="21719" b="3356"/>
          <a:stretch/>
        </p:blipFill>
        <p:spPr>
          <a:xfrm>
            <a:off x="8212969" y="968165"/>
            <a:ext cx="2773680" cy="275006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F17B92F-8EA3-4A77-A2D8-D9AC6E684E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24" t="20791" r="18953" b="15135"/>
          <a:stretch/>
        </p:blipFill>
        <p:spPr>
          <a:xfrm>
            <a:off x="8212969" y="439674"/>
            <a:ext cx="3164113" cy="3588115"/>
          </a:xfrm>
          <a:prstGeom prst="rect">
            <a:avLst/>
          </a:prstGeom>
        </p:spPr>
      </p:pic>
      <p:sp>
        <p:nvSpPr>
          <p:cNvPr id="12" name="Tartalom helye 1">
            <a:extLst>
              <a:ext uri="{FF2B5EF4-FFF2-40B4-BE49-F238E27FC236}">
                <a16:creationId xmlns:a16="http://schemas.microsoft.com/office/drawing/2014/main" id="{C498D317-75C8-4E86-9627-3F2DAB40EE54}"/>
              </a:ext>
            </a:extLst>
          </p:cNvPr>
          <p:cNvSpPr txBox="1">
            <a:spLocks/>
          </p:cNvSpPr>
          <p:nvPr/>
        </p:nvSpPr>
        <p:spPr>
          <a:xfrm>
            <a:off x="303600" y="1144887"/>
            <a:ext cx="5341061" cy="27579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Pct val="9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Meiryo" panose="020B0604030504040204" pitchFamily="34" charset="-128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-2667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B914"/>
              </a:buClr>
              <a:buSzPct val="90000"/>
              <a:buFont typeface="Meiryo" panose="020B0604030504040204" pitchFamily="34" charset="-128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 err="1">
                <a:solidFill>
                  <a:schemeClr val="tx1"/>
                </a:solidFill>
              </a:rPr>
              <a:t>Made</a:t>
            </a:r>
            <a:r>
              <a:rPr lang="hu-HU" sz="1800" dirty="0">
                <a:solidFill>
                  <a:schemeClr val="tx1"/>
                </a:solidFill>
              </a:rPr>
              <a:t> in 2004! - külföldieknek készült, de magyar vállalkozásokat sem zárt ki. </a:t>
            </a:r>
          </a:p>
          <a:p>
            <a:r>
              <a:rPr lang="hu-HU" sz="1800" dirty="0">
                <a:solidFill>
                  <a:schemeClr val="tx1"/>
                </a:solidFill>
              </a:rPr>
              <a:t>2016 – Csak helyben készült (továbbfejlesztett) szellemi alkotásokra elérhető.</a:t>
            </a:r>
          </a:p>
          <a:p>
            <a:r>
              <a:rPr lang="hu-HU" sz="1800" dirty="0">
                <a:solidFill>
                  <a:schemeClr val="tx1"/>
                </a:solidFill>
              </a:rPr>
              <a:t>Fokozottan “interdiszciplináris”!</a:t>
            </a:r>
          </a:p>
          <a:p>
            <a:pPr lvl="2"/>
            <a:r>
              <a:rPr lang="hu-HU" sz="1600" dirty="0">
                <a:solidFill>
                  <a:schemeClr val="tx1"/>
                </a:solidFill>
              </a:rPr>
              <a:t>Szerzői/iparjog, adójog, számvitel, K+F, nemzetközi adózás.</a:t>
            </a:r>
          </a:p>
        </p:txBody>
      </p:sp>
    </p:spTree>
    <p:extLst>
      <p:ext uri="{BB962C8B-B14F-4D97-AF65-F5344CB8AC3E}">
        <p14:creationId xmlns:p14="http://schemas.microsoft.com/office/powerpoint/2010/main" val="2937410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20CB12C9-EC69-4805-9DD9-9B074D234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074"/>
            <a:ext cx="10515600" cy="4184287"/>
          </a:xfrm>
        </p:spPr>
        <p:txBody>
          <a:bodyPr/>
          <a:lstStyle/>
          <a:p>
            <a:endParaRPr lang="en-GB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3ECED1C6-8320-46B7-8380-459965A90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GB"/>
          </a:p>
        </p:txBody>
      </p:sp>
      <p:graphicFrame>
        <p:nvGraphicFramePr>
          <p:cNvPr id="23" name="Table 10">
            <a:extLst>
              <a:ext uri="{FF2B5EF4-FFF2-40B4-BE49-F238E27FC236}">
                <a16:creationId xmlns:a16="http://schemas.microsoft.com/office/drawing/2014/main" id="{7FE797CF-6661-4C71-AC48-3B065BF99D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5596621"/>
              </p:ext>
            </p:extLst>
          </p:nvPr>
        </p:nvGraphicFramePr>
        <p:xfrm>
          <a:off x="236220" y="198557"/>
          <a:ext cx="11681460" cy="5519073"/>
        </p:xfrm>
        <a:graphic>
          <a:graphicData uri="http://schemas.openxmlformats.org/drawingml/2006/table">
            <a:tbl>
              <a:tblPr firstRow="1" bandRow="1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>
                      <a:alpha val="87000"/>
                    </a:srgbClr>
                  </a:outerShdw>
                </a:effectLst>
                <a:tableStyleId>{5C22544A-7EE6-4342-B048-85BDC9FD1C3A}</a:tableStyleId>
              </a:tblPr>
              <a:tblGrid>
                <a:gridCol w="1728893">
                  <a:extLst>
                    <a:ext uri="{9D8B030D-6E8A-4147-A177-3AD203B41FA5}">
                      <a16:colId xmlns:a16="http://schemas.microsoft.com/office/drawing/2014/main" val="3633794621"/>
                    </a:ext>
                  </a:extLst>
                </a:gridCol>
                <a:gridCol w="5171426">
                  <a:extLst>
                    <a:ext uri="{9D8B030D-6E8A-4147-A177-3AD203B41FA5}">
                      <a16:colId xmlns:a16="http://schemas.microsoft.com/office/drawing/2014/main" val="2713234721"/>
                    </a:ext>
                  </a:extLst>
                </a:gridCol>
                <a:gridCol w="4781141">
                  <a:extLst>
                    <a:ext uri="{9D8B030D-6E8A-4147-A177-3AD203B41FA5}">
                      <a16:colId xmlns:a16="http://schemas.microsoft.com/office/drawing/2014/main" val="3873059506"/>
                    </a:ext>
                  </a:extLst>
                </a:gridCol>
              </a:tblGrid>
              <a:tr h="453491">
                <a:tc>
                  <a:txBody>
                    <a:bodyPr/>
                    <a:lstStyle/>
                    <a:p>
                      <a:endParaRPr lang="hu-HU" noProof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noProof="0" dirty="0"/>
                        <a:t>JOGDÍJKEDVEZMÉNY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noProof="0" dirty="0"/>
                        <a:t>K+F KEDVEZMÉNYEK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088613"/>
                  </a:ext>
                </a:extLst>
              </a:tr>
              <a:tr h="453491">
                <a:tc>
                  <a:txBody>
                    <a:bodyPr/>
                    <a:lstStyle/>
                    <a:p>
                      <a:r>
                        <a:rPr lang="hu-HU" noProof="0" dirty="0"/>
                        <a:t>Érintett adók: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shade val="30000"/>
                            <a:satMod val="115000"/>
                          </a:srgbClr>
                        </a:gs>
                        <a:gs pos="50000">
                          <a:srgbClr val="F9BF1B">
                            <a:shade val="67500"/>
                            <a:satMod val="115000"/>
                          </a:srgbClr>
                        </a:gs>
                        <a:gs pos="100000">
                          <a:srgbClr val="F9BF1B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noProof="0" dirty="0"/>
                        <a:t>TAO, HIPA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shade val="30000"/>
                            <a:satMod val="115000"/>
                          </a:srgbClr>
                        </a:gs>
                        <a:gs pos="50000">
                          <a:srgbClr val="F9BF1B">
                            <a:shade val="67500"/>
                            <a:satMod val="115000"/>
                          </a:srgbClr>
                        </a:gs>
                        <a:gs pos="100000">
                          <a:srgbClr val="F9BF1B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noProof="0" dirty="0"/>
                        <a:t>TAO, HIPA, SZOCHO/KIVA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shade val="30000"/>
                            <a:satMod val="115000"/>
                          </a:srgbClr>
                        </a:gs>
                        <a:gs pos="50000">
                          <a:srgbClr val="F9BF1B">
                            <a:shade val="67500"/>
                            <a:satMod val="115000"/>
                          </a:srgbClr>
                        </a:gs>
                        <a:gs pos="100000">
                          <a:srgbClr val="F9BF1B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62444073"/>
                  </a:ext>
                </a:extLst>
              </a:tr>
              <a:tr h="319027">
                <a:tc rowSpan="2">
                  <a:txBody>
                    <a:bodyPr/>
                    <a:lstStyle/>
                    <a:p>
                      <a:r>
                        <a:rPr lang="hu-HU" noProof="0" dirty="0"/>
                        <a:t>Adóalap-kedvezmény tárgya: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noProof="0" dirty="0"/>
                        <a:t>Szerzői jogi, ipar</a:t>
                      </a:r>
                      <a:r>
                        <a:rPr lang="hu-HU" b="1" noProof="0" dirty="0"/>
                        <a:t>jogi védelemben részesülő szellemi alkotás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1" noProof="0" dirty="0"/>
                        <a:t>Innováció</a:t>
                      </a:r>
                      <a:br>
                        <a:rPr lang="hu-HU" b="1" noProof="0" dirty="0"/>
                      </a:br>
                      <a:r>
                        <a:rPr lang="hu-HU" b="0" noProof="0" dirty="0"/>
                        <a:t>(Kutatás-fejlesztés)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8948388"/>
                  </a:ext>
                </a:extLst>
              </a:tr>
              <a:tr h="453491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noProof="0" dirty="0"/>
                        <a:t>Szoftver, szabadalom, használati</a:t>
                      </a:r>
                      <a:r>
                        <a:rPr lang="en-GB" sz="1800" noProof="0" dirty="0"/>
                        <a:t> </a:t>
                      </a:r>
                      <a:r>
                        <a:rPr lang="hu-HU" sz="1800" noProof="0" dirty="0"/>
                        <a:t>minta, növényfajta-oltalom, kiegészítő </a:t>
                      </a:r>
                      <a:r>
                        <a:rPr lang="hu-HU" sz="1800" noProof="0" dirty="0" err="1"/>
                        <a:t>oltalmi</a:t>
                      </a:r>
                      <a:r>
                        <a:rPr lang="hu-HU" sz="1800" noProof="0" dirty="0"/>
                        <a:t> tanúsítvány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noProof="0" dirty="0"/>
                        <a:t>Alapkutatás, alkalmazott kutatás, kísérleti fejlesztés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8230208"/>
                  </a:ext>
                </a:extLst>
              </a:tr>
              <a:tr h="453491">
                <a:tc>
                  <a:txBody>
                    <a:bodyPr/>
                    <a:lstStyle/>
                    <a:p>
                      <a:endParaRPr lang="hu-HU" noProof="0" dirty="0"/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(1) “</a:t>
                      </a:r>
                      <a:r>
                        <a:rPr lang="en-US" noProof="0" dirty="0" err="1"/>
                        <a:t>Elad</a:t>
                      </a:r>
                      <a:r>
                        <a:rPr lang="en-US" noProof="0" dirty="0"/>
                        <a:t>”, (2) </a:t>
                      </a:r>
                      <a:r>
                        <a:rPr lang="en-US" noProof="0" dirty="0" err="1"/>
                        <a:t>licen</a:t>
                      </a:r>
                      <a:r>
                        <a:rPr lang="hu-HU" noProof="0" dirty="0"/>
                        <a:t>c</a:t>
                      </a:r>
                      <a:r>
                        <a:rPr lang="en-US" noProof="0" dirty="0" err="1"/>
                        <a:t>iát</a:t>
                      </a:r>
                      <a:r>
                        <a:rPr lang="en-US" noProof="0" dirty="0"/>
                        <a:t> ad, (3) </a:t>
                      </a:r>
                      <a:r>
                        <a:rPr lang="en-US" noProof="0" dirty="0" err="1"/>
                        <a:t>megrendelésre</a:t>
                      </a:r>
                      <a:r>
                        <a:rPr lang="en-US" noProof="0" dirty="0"/>
                        <a:t> </a:t>
                      </a:r>
                      <a:r>
                        <a:rPr lang="en-US" noProof="0" dirty="0" err="1"/>
                        <a:t>fejleszt</a:t>
                      </a:r>
                      <a:r>
                        <a:rPr lang="en-US" noProof="0" dirty="0"/>
                        <a:t>, (4) </a:t>
                      </a:r>
                      <a:r>
                        <a:rPr lang="en-US" noProof="0" dirty="0" err="1"/>
                        <a:t>saját</a:t>
                      </a:r>
                      <a:r>
                        <a:rPr lang="en-US" noProof="0" dirty="0"/>
                        <a:t> </a:t>
                      </a:r>
                      <a:r>
                        <a:rPr lang="en-US" noProof="0" dirty="0" err="1"/>
                        <a:t>termékéhez</a:t>
                      </a:r>
                      <a:r>
                        <a:rPr lang="en-US" noProof="0" dirty="0"/>
                        <a:t> / </a:t>
                      </a:r>
                      <a:r>
                        <a:rPr lang="en-US" noProof="0" dirty="0" err="1"/>
                        <a:t>szolgáltatásához</a:t>
                      </a:r>
                      <a:r>
                        <a:rPr lang="en-US" noProof="0" dirty="0"/>
                        <a:t> </a:t>
                      </a:r>
                      <a:r>
                        <a:rPr lang="en-US" noProof="0" dirty="0" err="1"/>
                        <a:t>használja</a:t>
                      </a:r>
                      <a:r>
                        <a:rPr lang="en-US" noProof="0" dirty="0"/>
                        <a:t> </a:t>
                      </a:r>
                      <a:r>
                        <a:rPr lang="en-US" noProof="0" dirty="0" err="1"/>
                        <a:t>fel</a:t>
                      </a:r>
                      <a:r>
                        <a:rPr lang="en-US" noProof="0" dirty="0"/>
                        <a:t> a “</a:t>
                      </a:r>
                      <a:r>
                        <a:rPr lang="en-US" noProof="0" dirty="0" err="1"/>
                        <a:t>tulajdonos</a:t>
                      </a:r>
                      <a:r>
                        <a:rPr lang="en-US" noProof="0" dirty="0"/>
                        <a:t>”</a:t>
                      </a:r>
                      <a:endParaRPr lang="hu-HU" noProof="0" dirty="0"/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err="1"/>
                        <a:t>Saját</a:t>
                      </a:r>
                      <a:r>
                        <a:rPr lang="en-US" noProof="0" dirty="0"/>
                        <a:t> </a:t>
                      </a:r>
                      <a:r>
                        <a:rPr lang="en-US" noProof="0" dirty="0" err="1"/>
                        <a:t>tevékenységben</a:t>
                      </a:r>
                      <a:r>
                        <a:rPr lang="en-US" noProof="0" dirty="0"/>
                        <a:t>, </a:t>
                      </a:r>
                      <a:r>
                        <a:rPr lang="en-US" noProof="0" dirty="0" err="1"/>
                        <a:t>megrendelésre</a:t>
                      </a:r>
                      <a:endParaRPr lang="hu-HU" noProof="0" dirty="0"/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3799714"/>
                  </a:ext>
                </a:extLst>
              </a:tr>
              <a:tr h="782738">
                <a:tc>
                  <a:txBody>
                    <a:bodyPr/>
                    <a:lstStyle/>
                    <a:p>
                      <a:r>
                        <a:rPr lang="hu-HU" noProof="0" dirty="0"/>
                        <a:t>Kedvezmény természete: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shade val="30000"/>
                            <a:satMod val="115000"/>
                          </a:srgbClr>
                        </a:gs>
                        <a:gs pos="50000">
                          <a:srgbClr val="F9BF1B">
                            <a:shade val="67500"/>
                            <a:satMod val="115000"/>
                          </a:srgbClr>
                        </a:gs>
                        <a:gs pos="100000">
                          <a:srgbClr val="F9BF1B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N</a:t>
                      </a:r>
                      <a:r>
                        <a:rPr lang="hu-HU" noProof="0" dirty="0" err="1"/>
                        <a:t>yereség</a:t>
                      </a:r>
                      <a:r>
                        <a:rPr lang="en-US" noProof="0" dirty="0"/>
                        <a:t>/</a:t>
                      </a:r>
                      <a:r>
                        <a:rPr lang="en-US" noProof="0" dirty="0" err="1"/>
                        <a:t>bevétel</a:t>
                      </a:r>
                      <a:r>
                        <a:rPr lang="hu-HU" noProof="0" dirty="0"/>
                        <a:t> (egy része) adómentes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9BF1B">
                            <a:shade val="30000"/>
                            <a:satMod val="115000"/>
                          </a:srgbClr>
                        </a:gs>
                        <a:gs pos="50000">
                          <a:srgbClr val="F9BF1B">
                            <a:shade val="67500"/>
                            <a:satMod val="115000"/>
                          </a:srgbClr>
                        </a:gs>
                        <a:gs pos="100000">
                          <a:srgbClr val="F9BF1B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noProof="0" dirty="0"/>
                        <a:t>Költség többször elismert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9BF1B">
                            <a:shade val="30000"/>
                            <a:satMod val="115000"/>
                          </a:srgbClr>
                        </a:gs>
                        <a:gs pos="50000">
                          <a:srgbClr val="F9BF1B">
                            <a:shade val="67500"/>
                            <a:satMod val="115000"/>
                          </a:srgbClr>
                        </a:gs>
                        <a:gs pos="100000">
                          <a:srgbClr val="F9BF1B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0462019"/>
                  </a:ext>
                </a:extLst>
              </a:tr>
              <a:tr h="453491">
                <a:tc rowSpan="3">
                  <a:txBody>
                    <a:bodyPr/>
                    <a:lstStyle/>
                    <a:p>
                      <a:r>
                        <a:rPr lang="hu-HU" noProof="0" dirty="0"/>
                        <a:t>Kedvezmény: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noProof="0" dirty="0"/>
                        <a:t>TAO: </a:t>
                      </a:r>
                      <a:r>
                        <a:rPr lang="hu-HU" b="0" noProof="0" dirty="0"/>
                        <a:t>(</a:t>
                      </a:r>
                      <a:r>
                        <a:rPr lang="hu-HU" b="0" strike="noStrike" noProof="0" dirty="0"/>
                        <a:t>9% </a:t>
                      </a:r>
                      <a:r>
                        <a:rPr lang="hu-HU" b="0" strike="noStrike" noProof="0" dirty="0">
                          <a:sym typeface="Wingdings" panose="05000000000000000000" pitchFamily="2" charset="2"/>
                        </a:rPr>
                        <a:t>) </a:t>
                      </a:r>
                      <a:r>
                        <a:rPr lang="hu-HU" b="1" noProof="0" dirty="0"/>
                        <a:t>4.5%/0%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noProof="0" dirty="0"/>
                        <a:t>TAO: K+F költség </a:t>
                      </a:r>
                      <a:r>
                        <a:rPr lang="hu-HU" b="0" noProof="0" dirty="0"/>
                        <a:t>(</a:t>
                      </a:r>
                      <a:r>
                        <a:rPr lang="hu-HU" b="0" strike="noStrike" noProof="0" dirty="0"/>
                        <a:t>1X </a:t>
                      </a:r>
                      <a:r>
                        <a:rPr lang="hu-HU" b="0" strike="noStrike" noProof="0" dirty="0">
                          <a:sym typeface="Wingdings" panose="05000000000000000000" pitchFamily="2" charset="2"/>
                        </a:rPr>
                        <a:t>) </a:t>
                      </a:r>
                      <a:r>
                        <a:rPr lang="hu-HU" b="1" noProof="0" dirty="0"/>
                        <a:t>2X</a:t>
                      </a:r>
                      <a:endParaRPr lang="hu-HU" noProof="0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035707"/>
                  </a:ext>
                </a:extLst>
              </a:tr>
              <a:tr h="453491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noProof="0" dirty="0"/>
                        <a:t>HIPA: </a:t>
                      </a:r>
                      <a:r>
                        <a:rPr lang="hu-HU" b="0" noProof="0" dirty="0"/>
                        <a:t>(</a:t>
                      </a:r>
                      <a:r>
                        <a:rPr lang="hu-HU" b="0" strike="noStrike" noProof="0" dirty="0"/>
                        <a:t>2% </a:t>
                      </a:r>
                      <a:r>
                        <a:rPr lang="hu-HU" b="0" strike="noStrike" noProof="0" dirty="0">
                          <a:sym typeface="Wingdings" panose="05000000000000000000" pitchFamily="2" charset="2"/>
                        </a:rPr>
                        <a:t>) </a:t>
                      </a:r>
                      <a:r>
                        <a:rPr lang="hu-HU" b="1" noProof="0" dirty="0"/>
                        <a:t>0%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noProof="0" dirty="0"/>
                        <a:t>HIPA: K+F költség </a:t>
                      </a:r>
                      <a:r>
                        <a:rPr lang="hu-HU" b="0" noProof="0" dirty="0"/>
                        <a:t>(</a:t>
                      </a:r>
                      <a:r>
                        <a:rPr lang="hu-HU" b="0" strike="noStrike" noProof="0" dirty="0"/>
                        <a:t>0X </a:t>
                      </a:r>
                      <a:r>
                        <a:rPr lang="hu-HU" b="0" strike="noStrike" noProof="0" dirty="0">
                          <a:sym typeface="Wingdings" panose="05000000000000000000" pitchFamily="2" charset="2"/>
                        </a:rPr>
                        <a:t>) </a:t>
                      </a:r>
                      <a:r>
                        <a:rPr lang="hu-HU" b="1" noProof="0" dirty="0"/>
                        <a:t>1X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5601678"/>
                  </a:ext>
                </a:extLst>
              </a:tr>
              <a:tr h="453491">
                <a:tc vMerge="1">
                  <a:txBody>
                    <a:bodyPr/>
                    <a:lstStyle/>
                    <a:p>
                      <a:endParaRPr lang="hu-HU" noProof="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b="1" noProof="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0" noProof="0" dirty="0"/>
                        <a:t>SZOCHO</a:t>
                      </a:r>
                      <a:r>
                        <a:rPr lang="en-GB" b="0" noProof="0" dirty="0"/>
                        <a:t>/KIVA</a:t>
                      </a:r>
                      <a:r>
                        <a:rPr lang="hu-HU" b="0" noProof="0" dirty="0"/>
                        <a:t>: K+F </a:t>
                      </a:r>
                      <a:r>
                        <a:rPr lang="en-GB" b="1" noProof="0" dirty="0" err="1"/>
                        <a:t>bérköltség</a:t>
                      </a:r>
                      <a:r>
                        <a:rPr lang="en-GB" b="1" noProof="0" dirty="0"/>
                        <a:t> </a:t>
                      </a:r>
                      <a:r>
                        <a:rPr lang="hu-HU" b="1" noProof="0" dirty="0"/>
                        <a:t>7</a:t>
                      </a:r>
                      <a:r>
                        <a:rPr lang="en-GB" b="1" noProof="0" dirty="0"/>
                        <a:t>.75%-</a:t>
                      </a:r>
                      <a:r>
                        <a:rPr lang="en-GB" b="0" noProof="0" dirty="0"/>
                        <a:t>a</a:t>
                      </a:r>
                      <a:endParaRPr lang="hu-HU" b="0" noProof="0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F9BF1B">
                            <a:tint val="66000"/>
                            <a:satMod val="160000"/>
                          </a:srgbClr>
                        </a:gs>
                        <a:gs pos="50000">
                          <a:srgbClr val="F9BF1B">
                            <a:tint val="44500"/>
                            <a:satMod val="160000"/>
                          </a:srgbClr>
                        </a:gs>
                        <a:gs pos="100000">
                          <a:srgbClr val="F9BF1B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610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955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100">
            <a:extLst>
              <a:ext uri="{FF2B5EF4-FFF2-40B4-BE49-F238E27FC236}">
                <a16:creationId xmlns:a16="http://schemas.microsoft.com/office/drawing/2014/main" id="{E15A0358-A523-4C27-A606-B015B0466614}"/>
              </a:ext>
            </a:extLst>
          </p:cNvPr>
          <p:cNvSpPr/>
          <p:nvPr/>
        </p:nvSpPr>
        <p:spPr>
          <a:xfrm>
            <a:off x="9827580" y="2424072"/>
            <a:ext cx="141753" cy="144000"/>
          </a:xfrm>
          <a:prstGeom prst="rect">
            <a:avLst/>
          </a:prstGeom>
          <a:solidFill>
            <a:srgbClr val="FCBA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93">
            <a:extLst>
              <a:ext uri="{FF2B5EF4-FFF2-40B4-BE49-F238E27FC236}">
                <a16:creationId xmlns:a16="http://schemas.microsoft.com/office/drawing/2014/main" id="{F0AB17F4-9684-4699-B8B6-86CB50E1C2A3}"/>
              </a:ext>
            </a:extLst>
          </p:cNvPr>
          <p:cNvSpPr/>
          <p:nvPr/>
        </p:nvSpPr>
        <p:spPr>
          <a:xfrm>
            <a:off x="8314071" y="1363118"/>
            <a:ext cx="1440000" cy="7200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Rectangle 92">
            <a:extLst>
              <a:ext uri="{FF2B5EF4-FFF2-40B4-BE49-F238E27FC236}">
                <a16:creationId xmlns:a16="http://schemas.microsoft.com/office/drawing/2014/main" id="{BB2A8093-B009-4D8E-91A2-08A454FC3D5F}"/>
              </a:ext>
            </a:extLst>
          </p:cNvPr>
          <p:cNvSpPr/>
          <p:nvPr/>
        </p:nvSpPr>
        <p:spPr>
          <a:xfrm>
            <a:off x="9816274" y="1358038"/>
            <a:ext cx="144000" cy="7200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Rectangle 91">
            <a:extLst>
              <a:ext uri="{FF2B5EF4-FFF2-40B4-BE49-F238E27FC236}">
                <a16:creationId xmlns:a16="http://schemas.microsoft.com/office/drawing/2014/main" id="{5FDFF03B-9BE4-4010-865D-82285E871FC5}"/>
              </a:ext>
            </a:extLst>
          </p:cNvPr>
          <p:cNvSpPr/>
          <p:nvPr/>
        </p:nvSpPr>
        <p:spPr>
          <a:xfrm>
            <a:off x="7857434" y="1358038"/>
            <a:ext cx="144000" cy="7200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ectangle 90">
            <a:extLst>
              <a:ext uri="{FF2B5EF4-FFF2-40B4-BE49-F238E27FC236}">
                <a16:creationId xmlns:a16="http://schemas.microsoft.com/office/drawing/2014/main" id="{E9AB7696-6918-4F65-B536-6B0E846A5CE0}"/>
              </a:ext>
            </a:extLst>
          </p:cNvPr>
          <p:cNvSpPr/>
          <p:nvPr/>
        </p:nvSpPr>
        <p:spPr>
          <a:xfrm>
            <a:off x="6357558" y="1359242"/>
            <a:ext cx="1440000" cy="7200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rrow: Right 62">
            <a:extLst>
              <a:ext uri="{FF2B5EF4-FFF2-40B4-BE49-F238E27FC236}">
                <a16:creationId xmlns:a16="http://schemas.microsoft.com/office/drawing/2014/main" id="{82080662-D8BE-44DD-AE84-A9D56CCB3BCD}"/>
              </a:ext>
            </a:extLst>
          </p:cNvPr>
          <p:cNvSpPr/>
          <p:nvPr/>
        </p:nvSpPr>
        <p:spPr>
          <a:xfrm>
            <a:off x="3469874" y="3418940"/>
            <a:ext cx="807257" cy="704327"/>
          </a:xfrm>
          <a:prstGeom prst="rightArrow">
            <a:avLst/>
          </a:prstGeom>
          <a:solidFill>
            <a:srgbClr val="FCBA0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9ECE1E9F-6CC0-4FEA-A5B8-5181D43D8498}"/>
              </a:ext>
            </a:extLst>
          </p:cNvPr>
          <p:cNvSpPr/>
          <p:nvPr/>
        </p:nvSpPr>
        <p:spPr>
          <a:xfrm>
            <a:off x="431397" y="1534047"/>
            <a:ext cx="1440000" cy="3600000"/>
          </a:xfrm>
          <a:prstGeom prst="rect">
            <a:avLst/>
          </a:prstGeom>
          <a:solidFill>
            <a:schemeClr val="tx1">
              <a:lumMod val="85000"/>
              <a:lumOff val="15000"/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artalom helye 1">
            <a:extLst>
              <a:ext uri="{FF2B5EF4-FFF2-40B4-BE49-F238E27FC236}">
                <a16:creationId xmlns:a16="http://schemas.microsoft.com/office/drawing/2014/main" id="{CBADBD86-7FFB-48AD-8EC5-DF4A285053A8}"/>
              </a:ext>
            </a:extLst>
          </p:cNvPr>
          <p:cNvSpPr txBox="1">
            <a:spLocks/>
          </p:cNvSpPr>
          <p:nvPr/>
        </p:nvSpPr>
        <p:spPr>
          <a:xfrm>
            <a:off x="321644" y="1624942"/>
            <a:ext cx="1651819" cy="631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 err="1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Jogdíjbevétel</a:t>
            </a:r>
            <a:br>
              <a:rPr lang="en-US" sz="1600" b="1" dirty="0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1600" b="1" dirty="0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(1000)</a:t>
            </a: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1AA9A0AA-90CF-4F9F-8385-7CBA86E3250C}"/>
              </a:ext>
            </a:extLst>
          </p:cNvPr>
          <p:cNvSpPr/>
          <p:nvPr/>
        </p:nvSpPr>
        <p:spPr>
          <a:xfrm>
            <a:off x="1870438" y="2232479"/>
            <a:ext cx="1440000" cy="288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id="{D7F8E363-B6DB-4099-BAD3-DD0713810658}"/>
              </a:ext>
            </a:extLst>
          </p:cNvPr>
          <p:cNvSpPr/>
          <p:nvPr/>
        </p:nvSpPr>
        <p:spPr>
          <a:xfrm>
            <a:off x="1871742" y="2250006"/>
            <a:ext cx="1440000" cy="216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Rectangle 38">
            <a:extLst>
              <a:ext uri="{FF2B5EF4-FFF2-40B4-BE49-F238E27FC236}">
                <a16:creationId xmlns:a16="http://schemas.microsoft.com/office/drawing/2014/main" id="{33ADEDAD-A207-4BAB-97C9-F2478271198F}"/>
              </a:ext>
            </a:extLst>
          </p:cNvPr>
          <p:cNvSpPr/>
          <p:nvPr/>
        </p:nvSpPr>
        <p:spPr>
          <a:xfrm>
            <a:off x="1877341" y="4410470"/>
            <a:ext cx="1440000" cy="720000"/>
          </a:xfrm>
          <a:prstGeom prst="rect">
            <a:avLst/>
          </a:prstGeom>
          <a:solidFill>
            <a:schemeClr val="tx1">
              <a:lumMod val="75000"/>
              <a:lumOff val="25000"/>
              <a:alpha val="9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 dirty="0"/>
          </a:p>
        </p:txBody>
      </p:sp>
      <p:sp>
        <p:nvSpPr>
          <p:cNvPr id="14" name="Tartalom helye 1">
            <a:extLst>
              <a:ext uri="{FF2B5EF4-FFF2-40B4-BE49-F238E27FC236}">
                <a16:creationId xmlns:a16="http://schemas.microsoft.com/office/drawing/2014/main" id="{9EFA7AE9-DAB7-43D5-A0E5-BD0106C6D339}"/>
              </a:ext>
            </a:extLst>
          </p:cNvPr>
          <p:cNvSpPr txBox="1">
            <a:spLocks/>
          </p:cNvSpPr>
          <p:nvPr/>
        </p:nvSpPr>
        <p:spPr>
          <a:xfrm>
            <a:off x="2031569" y="2353073"/>
            <a:ext cx="1201882" cy="296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 err="1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Költségek</a:t>
            </a:r>
            <a:br>
              <a:rPr lang="en-US" sz="1600" b="1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1600" b="1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(800)</a:t>
            </a:r>
            <a:endParaRPr lang="hu-HU" sz="1800" dirty="0">
              <a:solidFill>
                <a:srgbClr val="FFCA2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22AE5223-D3FB-472A-BD27-5918C7E58B65}"/>
              </a:ext>
            </a:extLst>
          </p:cNvPr>
          <p:cNvSpPr/>
          <p:nvPr/>
        </p:nvSpPr>
        <p:spPr>
          <a:xfrm>
            <a:off x="1955111" y="3087704"/>
            <a:ext cx="1274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Bérköltség</a:t>
            </a:r>
            <a:endParaRPr lang="en-US" sz="1600" dirty="0">
              <a:solidFill>
                <a:srgbClr val="FFCA2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r>
              <a:rPr lang="en-US" sz="1600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(600)</a:t>
            </a:r>
          </a:p>
        </p:txBody>
      </p:sp>
      <p:sp>
        <p:nvSpPr>
          <p:cNvPr id="16" name="Rectangle 39">
            <a:extLst>
              <a:ext uri="{FF2B5EF4-FFF2-40B4-BE49-F238E27FC236}">
                <a16:creationId xmlns:a16="http://schemas.microsoft.com/office/drawing/2014/main" id="{15F2BF39-7BC2-4085-B3FD-43F438EB05DE}"/>
              </a:ext>
            </a:extLst>
          </p:cNvPr>
          <p:cNvSpPr/>
          <p:nvPr/>
        </p:nvSpPr>
        <p:spPr>
          <a:xfrm>
            <a:off x="1830063" y="4488625"/>
            <a:ext cx="153886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Anyagköltség</a:t>
            </a:r>
            <a:br>
              <a:rPr lang="en-US" sz="1600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1600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(200)</a:t>
            </a:r>
            <a:endParaRPr lang="hu-HU" sz="1600" dirty="0">
              <a:solidFill>
                <a:srgbClr val="FFCA21"/>
              </a:solidFill>
            </a:endParaRPr>
          </a:p>
        </p:txBody>
      </p:sp>
      <p:sp>
        <p:nvSpPr>
          <p:cNvPr id="17" name="Rectangle 40">
            <a:extLst>
              <a:ext uri="{FF2B5EF4-FFF2-40B4-BE49-F238E27FC236}">
                <a16:creationId xmlns:a16="http://schemas.microsoft.com/office/drawing/2014/main" id="{E495BCB6-9AF5-4A9E-9D0E-5D4D91A54525}"/>
              </a:ext>
            </a:extLst>
          </p:cNvPr>
          <p:cNvSpPr/>
          <p:nvPr/>
        </p:nvSpPr>
        <p:spPr>
          <a:xfrm>
            <a:off x="1877028" y="1532855"/>
            <a:ext cx="1440000" cy="72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artalom helye 1">
            <a:extLst>
              <a:ext uri="{FF2B5EF4-FFF2-40B4-BE49-F238E27FC236}">
                <a16:creationId xmlns:a16="http://schemas.microsoft.com/office/drawing/2014/main" id="{14E5D11F-C0D0-406C-B558-DF03327394E2}"/>
              </a:ext>
            </a:extLst>
          </p:cNvPr>
          <p:cNvSpPr txBox="1">
            <a:spLocks/>
          </p:cNvSpPr>
          <p:nvPr/>
        </p:nvSpPr>
        <p:spPr>
          <a:xfrm>
            <a:off x="1976534" y="1643562"/>
            <a:ext cx="1201882" cy="296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AEE</a:t>
            </a:r>
            <a:br>
              <a:rPr lang="en-US" sz="1600" b="1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1600" b="1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(200)</a:t>
            </a:r>
            <a:endParaRPr lang="hu-HU" sz="1600" b="1" dirty="0">
              <a:solidFill>
                <a:srgbClr val="FFCA2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sp>
        <p:nvSpPr>
          <p:cNvPr id="19" name="Rectangle 43">
            <a:extLst>
              <a:ext uri="{FF2B5EF4-FFF2-40B4-BE49-F238E27FC236}">
                <a16:creationId xmlns:a16="http://schemas.microsoft.com/office/drawing/2014/main" id="{87CB6A4B-8F48-46C9-A1E1-5D140FBF3FD6}"/>
              </a:ext>
            </a:extLst>
          </p:cNvPr>
          <p:cNvSpPr/>
          <p:nvPr/>
        </p:nvSpPr>
        <p:spPr>
          <a:xfrm>
            <a:off x="4387635" y="1359282"/>
            <a:ext cx="1440000" cy="720000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artalom helye 1">
            <a:extLst>
              <a:ext uri="{FF2B5EF4-FFF2-40B4-BE49-F238E27FC236}">
                <a16:creationId xmlns:a16="http://schemas.microsoft.com/office/drawing/2014/main" id="{CDA31E14-AD00-4AFC-88DF-3DEAFF73308E}"/>
              </a:ext>
            </a:extLst>
          </p:cNvPr>
          <p:cNvSpPr txBox="1">
            <a:spLocks/>
          </p:cNvSpPr>
          <p:nvPr/>
        </p:nvSpPr>
        <p:spPr>
          <a:xfrm>
            <a:off x="4280772" y="1389552"/>
            <a:ext cx="1679756" cy="605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TAO-</a:t>
            </a:r>
            <a:r>
              <a:rPr lang="en-US" sz="16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alap</a:t>
            </a: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[</a:t>
            </a:r>
            <a:r>
              <a:rPr lang="en-US" sz="12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Kedvezm</a:t>
            </a:r>
            <a:r>
              <a:rPr lang="en-US" sz="12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. </a:t>
            </a:r>
            <a:r>
              <a:rPr lang="en-US" sz="12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nélkül</a:t>
            </a:r>
            <a:r>
              <a:rPr lang="en-US" sz="12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] </a:t>
            </a:r>
            <a:b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(200)</a:t>
            </a: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1" name="Rectangle 47">
            <a:extLst>
              <a:ext uri="{FF2B5EF4-FFF2-40B4-BE49-F238E27FC236}">
                <a16:creationId xmlns:a16="http://schemas.microsoft.com/office/drawing/2014/main" id="{532D3CBE-AF78-46D7-94F1-5849AAB946F8}"/>
              </a:ext>
            </a:extLst>
          </p:cNvPr>
          <p:cNvSpPr/>
          <p:nvPr/>
        </p:nvSpPr>
        <p:spPr>
          <a:xfrm>
            <a:off x="4402608" y="2434510"/>
            <a:ext cx="1440000" cy="2877072"/>
          </a:xfrm>
          <a:prstGeom prst="rect">
            <a:avLst/>
          </a:prstGeom>
          <a:solidFill>
            <a:srgbClr val="FCBA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artalom helye 1">
            <a:extLst>
              <a:ext uri="{FF2B5EF4-FFF2-40B4-BE49-F238E27FC236}">
                <a16:creationId xmlns:a16="http://schemas.microsoft.com/office/drawing/2014/main" id="{DEE9CEAF-F9B5-4C19-B6E7-8120BE445DD2}"/>
              </a:ext>
            </a:extLst>
          </p:cNvPr>
          <p:cNvSpPr txBox="1">
            <a:spLocks/>
          </p:cNvSpPr>
          <p:nvPr/>
        </p:nvSpPr>
        <p:spPr>
          <a:xfrm>
            <a:off x="4307165" y="2474874"/>
            <a:ext cx="1626708" cy="605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HIPA-</a:t>
            </a:r>
            <a:r>
              <a:rPr lang="en-US" sz="16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alap</a:t>
            </a: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[</a:t>
            </a:r>
            <a:r>
              <a:rPr lang="en-US" sz="12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Kedvezm</a:t>
            </a:r>
            <a:r>
              <a:rPr lang="en-US" sz="12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. </a:t>
            </a:r>
            <a:r>
              <a:rPr lang="en-US" sz="12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nélkül</a:t>
            </a:r>
            <a:r>
              <a:rPr lang="en-US" sz="12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] </a:t>
            </a:r>
            <a:b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(800)</a:t>
            </a: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3" name="Rectangle 51">
            <a:extLst>
              <a:ext uri="{FF2B5EF4-FFF2-40B4-BE49-F238E27FC236}">
                <a16:creationId xmlns:a16="http://schemas.microsoft.com/office/drawing/2014/main" id="{CA0B07E0-6645-4016-B148-6A5F842B6305}"/>
              </a:ext>
            </a:extLst>
          </p:cNvPr>
          <p:cNvSpPr/>
          <p:nvPr/>
        </p:nvSpPr>
        <p:spPr>
          <a:xfrm>
            <a:off x="5891473" y="1358305"/>
            <a:ext cx="144000" cy="720000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Rectangle 53">
            <a:extLst>
              <a:ext uri="{FF2B5EF4-FFF2-40B4-BE49-F238E27FC236}">
                <a16:creationId xmlns:a16="http://schemas.microsoft.com/office/drawing/2014/main" id="{B4A810EF-6AA0-4BBA-B91D-23F425771447}"/>
              </a:ext>
            </a:extLst>
          </p:cNvPr>
          <p:cNvSpPr/>
          <p:nvPr/>
        </p:nvSpPr>
        <p:spPr>
          <a:xfrm>
            <a:off x="5906420" y="2434510"/>
            <a:ext cx="141753" cy="648959"/>
          </a:xfrm>
          <a:prstGeom prst="rect">
            <a:avLst/>
          </a:prstGeom>
          <a:solidFill>
            <a:srgbClr val="FCBA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artalom helye 1">
            <a:extLst>
              <a:ext uri="{FF2B5EF4-FFF2-40B4-BE49-F238E27FC236}">
                <a16:creationId xmlns:a16="http://schemas.microsoft.com/office/drawing/2014/main" id="{760D354B-64E2-4E5B-BC4A-4791312347DD}"/>
              </a:ext>
            </a:extLst>
          </p:cNvPr>
          <p:cNvSpPr txBox="1">
            <a:spLocks/>
          </p:cNvSpPr>
          <p:nvPr/>
        </p:nvSpPr>
        <p:spPr>
          <a:xfrm>
            <a:off x="5811348" y="1596518"/>
            <a:ext cx="312016" cy="22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18</a:t>
            </a:r>
            <a:endParaRPr lang="hu-HU" sz="1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6" name="Tartalom helye 1">
            <a:extLst>
              <a:ext uri="{FF2B5EF4-FFF2-40B4-BE49-F238E27FC236}">
                <a16:creationId xmlns:a16="http://schemas.microsoft.com/office/drawing/2014/main" id="{2F35C590-D6C4-441E-BEB5-0919040B8B1A}"/>
              </a:ext>
            </a:extLst>
          </p:cNvPr>
          <p:cNvSpPr txBox="1">
            <a:spLocks/>
          </p:cNvSpPr>
          <p:nvPr/>
        </p:nvSpPr>
        <p:spPr>
          <a:xfrm>
            <a:off x="5822780" y="2648902"/>
            <a:ext cx="312016" cy="22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16</a:t>
            </a:r>
            <a:endParaRPr lang="hu-HU" sz="1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7" name="Tartalom helye 1">
            <a:extLst>
              <a:ext uri="{FF2B5EF4-FFF2-40B4-BE49-F238E27FC236}">
                <a16:creationId xmlns:a16="http://schemas.microsoft.com/office/drawing/2014/main" id="{E894FD08-CD53-4AAA-BBCD-348385A37454}"/>
              </a:ext>
            </a:extLst>
          </p:cNvPr>
          <p:cNvSpPr txBox="1">
            <a:spLocks/>
          </p:cNvSpPr>
          <p:nvPr/>
        </p:nvSpPr>
        <p:spPr>
          <a:xfrm>
            <a:off x="3481242" y="3640441"/>
            <a:ext cx="679440" cy="368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HIPA</a:t>
            </a:r>
            <a:endParaRPr lang="hu-HU" sz="16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8" name="Rectangle 63">
            <a:extLst>
              <a:ext uri="{FF2B5EF4-FFF2-40B4-BE49-F238E27FC236}">
                <a16:creationId xmlns:a16="http://schemas.microsoft.com/office/drawing/2014/main" id="{0EF1B927-0FAB-4B97-AB5B-1040826A558A}"/>
              </a:ext>
            </a:extLst>
          </p:cNvPr>
          <p:cNvSpPr/>
          <p:nvPr/>
        </p:nvSpPr>
        <p:spPr>
          <a:xfrm>
            <a:off x="6356134" y="1359282"/>
            <a:ext cx="1440000" cy="360000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artalom helye 1">
            <a:extLst>
              <a:ext uri="{FF2B5EF4-FFF2-40B4-BE49-F238E27FC236}">
                <a16:creationId xmlns:a16="http://schemas.microsoft.com/office/drawing/2014/main" id="{3A6B217B-C451-4CD9-BE96-AFF97D470601}"/>
              </a:ext>
            </a:extLst>
          </p:cNvPr>
          <p:cNvSpPr txBox="1">
            <a:spLocks/>
          </p:cNvSpPr>
          <p:nvPr/>
        </p:nvSpPr>
        <p:spPr>
          <a:xfrm>
            <a:off x="6260248" y="1333672"/>
            <a:ext cx="1614672" cy="484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4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Jogdíjkedv</a:t>
            </a:r>
            <a:r>
              <a:rPr lang="en-US" sz="14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  <a:endParaRPr lang="hu-HU" sz="1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0" name="Rectangle 65">
            <a:extLst>
              <a:ext uri="{FF2B5EF4-FFF2-40B4-BE49-F238E27FC236}">
                <a16:creationId xmlns:a16="http://schemas.microsoft.com/office/drawing/2014/main" id="{9BA62607-7056-4373-BA16-E50D2D6A51F6}"/>
              </a:ext>
            </a:extLst>
          </p:cNvPr>
          <p:cNvSpPr/>
          <p:nvPr/>
        </p:nvSpPr>
        <p:spPr>
          <a:xfrm>
            <a:off x="6371107" y="2434510"/>
            <a:ext cx="1440000" cy="287707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artalom helye 1">
            <a:extLst>
              <a:ext uri="{FF2B5EF4-FFF2-40B4-BE49-F238E27FC236}">
                <a16:creationId xmlns:a16="http://schemas.microsoft.com/office/drawing/2014/main" id="{ADDFF877-8C8C-4C30-B963-51E2A4BF7879}"/>
              </a:ext>
            </a:extLst>
          </p:cNvPr>
          <p:cNvSpPr txBox="1">
            <a:spLocks/>
          </p:cNvSpPr>
          <p:nvPr/>
        </p:nvSpPr>
        <p:spPr>
          <a:xfrm>
            <a:off x="6356134" y="2479954"/>
            <a:ext cx="1518785" cy="328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Jogdíjkedv</a:t>
            </a: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.</a:t>
            </a: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2" name="Rectangle 67">
            <a:extLst>
              <a:ext uri="{FF2B5EF4-FFF2-40B4-BE49-F238E27FC236}">
                <a16:creationId xmlns:a16="http://schemas.microsoft.com/office/drawing/2014/main" id="{14AE446E-5B79-47CA-A405-A41061BBA06E}"/>
              </a:ext>
            </a:extLst>
          </p:cNvPr>
          <p:cNvSpPr/>
          <p:nvPr/>
        </p:nvSpPr>
        <p:spPr>
          <a:xfrm>
            <a:off x="7859972" y="1358305"/>
            <a:ext cx="144000" cy="360000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Rectangle 68">
            <a:extLst>
              <a:ext uri="{FF2B5EF4-FFF2-40B4-BE49-F238E27FC236}">
                <a16:creationId xmlns:a16="http://schemas.microsoft.com/office/drawing/2014/main" id="{E8506778-0A92-4A71-97C4-4C41740017B1}"/>
              </a:ext>
            </a:extLst>
          </p:cNvPr>
          <p:cNvSpPr/>
          <p:nvPr/>
        </p:nvSpPr>
        <p:spPr>
          <a:xfrm>
            <a:off x="7874919" y="2434510"/>
            <a:ext cx="141753" cy="64895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artalom helye 1">
            <a:extLst>
              <a:ext uri="{FF2B5EF4-FFF2-40B4-BE49-F238E27FC236}">
                <a16:creationId xmlns:a16="http://schemas.microsoft.com/office/drawing/2014/main" id="{1915C509-DDB5-4DAE-A599-C2010F59CDB7}"/>
              </a:ext>
            </a:extLst>
          </p:cNvPr>
          <p:cNvSpPr txBox="1">
            <a:spLocks/>
          </p:cNvSpPr>
          <p:nvPr/>
        </p:nvSpPr>
        <p:spPr>
          <a:xfrm>
            <a:off x="7775614" y="1439038"/>
            <a:ext cx="312016" cy="22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9</a:t>
            </a:r>
            <a:endParaRPr lang="hu-HU" sz="1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5" name="Tartalom helye 1">
            <a:extLst>
              <a:ext uri="{FF2B5EF4-FFF2-40B4-BE49-F238E27FC236}">
                <a16:creationId xmlns:a16="http://schemas.microsoft.com/office/drawing/2014/main" id="{4D7D8EFF-2B40-438D-B47D-744262280F99}"/>
              </a:ext>
            </a:extLst>
          </p:cNvPr>
          <p:cNvSpPr txBox="1">
            <a:spLocks/>
          </p:cNvSpPr>
          <p:nvPr/>
        </p:nvSpPr>
        <p:spPr>
          <a:xfrm>
            <a:off x="7782813" y="2648902"/>
            <a:ext cx="312016" cy="22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0</a:t>
            </a:r>
            <a:endParaRPr lang="hu-HU" sz="1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6" name="Tartalom helye 1">
            <a:extLst>
              <a:ext uri="{FF2B5EF4-FFF2-40B4-BE49-F238E27FC236}">
                <a16:creationId xmlns:a16="http://schemas.microsoft.com/office/drawing/2014/main" id="{72E2F799-9102-4F61-8D3F-1185554AE143}"/>
              </a:ext>
            </a:extLst>
          </p:cNvPr>
          <p:cNvSpPr txBox="1">
            <a:spLocks/>
          </p:cNvSpPr>
          <p:nvPr/>
        </p:nvSpPr>
        <p:spPr>
          <a:xfrm>
            <a:off x="8216053" y="1333668"/>
            <a:ext cx="1614672" cy="291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K+F</a:t>
            </a:r>
            <a:endParaRPr lang="hu-HU" sz="16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7" name="Rectangle 76">
            <a:extLst>
              <a:ext uri="{FF2B5EF4-FFF2-40B4-BE49-F238E27FC236}">
                <a16:creationId xmlns:a16="http://schemas.microsoft.com/office/drawing/2014/main" id="{C0D68201-1B62-460A-9D6B-0966D71FE9E4}"/>
              </a:ext>
            </a:extLst>
          </p:cNvPr>
          <p:cNvSpPr/>
          <p:nvPr/>
        </p:nvSpPr>
        <p:spPr>
          <a:xfrm>
            <a:off x="9830724" y="2434506"/>
            <a:ext cx="141753" cy="64895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Tartalom helye 1">
            <a:extLst>
              <a:ext uri="{FF2B5EF4-FFF2-40B4-BE49-F238E27FC236}">
                <a16:creationId xmlns:a16="http://schemas.microsoft.com/office/drawing/2014/main" id="{B7463AA1-12A7-4D03-8280-83E0550F5819}"/>
              </a:ext>
            </a:extLst>
          </p:cNvPr>
          <p:cNvSpPr txBox="1">
            <a:spLocks/>
          </p:cNvSpPr>
          <p:nvPr/>
        </p:nvSpPr>
        <p:spPr>
          <a:xfrm>
            <a:off x="9727186" y="1608370"/>
            <a:ext cx="312016" cy="22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0</a:t>
            </a:r>
            <a:endParaRPr lang="hu-HU" sz="1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9" name="Tartalom helye 1">
            <a:extLst>
              <a:ext uri="{FF2B5EF4-FFF2-40B4-BE49-F238E27FC236}">
                <a16:creationId xmlns:a16="http://schemas.microsoft.com/office/drawing/2014/main" id="{AADA1DA2-6FA2-4E0F-A49F-B1B9194FBED9}"/>
              </a:ext>
            </a:extLst>
          </p:cNvPr>
          <p:cNvSpPr txBox="1">
            <a:spLocks/>
          </p:cNvSpPr>
          <p:nvPr/>
        </p:nvSpPr>
        <p:spPr>
          <a:xfrm>
            <a:off x="9744021" y="2396070"/>
            <a:ext cx="312016" cy="216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4</a:t>
            </a:r>
            <a:endParaRPr lang="hu-HU" sz="1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0" name="Arrow: Right 79">
            <a:extLst>
              <a:ext uri="{FF2B5EF4-FFF2-40B4-BE49-F238E27FC236}">
                <a16:creationId xmlns:a16="http://schemas.microsoft.com/office/drawing/2014/main" id="{6DB8BB94-6CA6-477A-B8BC-EB098A764FDF}"/>
              </a:ext>
            </a:extLst>
          </p:cNvPr>
          <p:cNvSpPr/>
          <p:nvPr/>
        </p:nvSpPr>
        <p:spPr>
          <a:xfrm>
            <a:off x="3451728" y="1508090"/>
            <a:ext cx="807257" cy="70432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sp>
        <p:nvSpPr>
          <p:cNvPr id="41" name="Tartalom helye 1">
            <a:extLst>
              <a:ext uri="{FF2B5EF4-FFF2-40B4-BE49-F238E27FC236}">
                <a16:creationId xmlns:a16="http://schemas.microsoft.com/office/drawing/2014/main" id="{455E4C28-CEED-431B-BEF1-619830A30952}"/>
              </a:ext>
            </a:extLst>
          </p:cNvPr>
          <p:cNvSpPr txBox="1">
            <a:spLocks/>
          </p:cNvSpPr>
          <p:nvPr/>
        </p:nvSpPr>
        <p:spPr>
          <a:xfrm>
            <a:off x="3463096" y="1729591"/>
            <a:ext cx="679440" cy="368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TAO</a:t>
            </a:r>
            <a:endParaRPr lang="hu-HU" sz="16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2" name="Rectangle 83">
            <a:extLst>
              <a:ext uri="{FF2B5EF4-FFF2-40B4-BE49-F238E27FC236}">
                <a16:creationId xmlns:a16="http://schemas.microsoft.com/office/drawing/2014/main" id="{06DAD5B3-E71B-46BD-849B-B9520D0685C4}"/>
              </a:ext>
            </a:extLst>
          </p:cNvPr>
          <p:cNvSpPr/>
          <p:nvPr/>
        </p:nvSpPr>
        <p:spPr>
          <a:xfrm>
            <a:off x="10274417" y="2392629"/>
            <a:ext cx="1440000" cy="287707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Tartalom helye 1">
            <a:extLst>
              <a:ext uri="{FF2B5EF4-FFF2-40B4-BE49-F238E27FC236}">
                <a16:creationId xmlns:a16="http://schemas.microsoft.com/office/drawing/2014/main" id="{7315BBAE-987B-44B3-B87C-BEB52024BDF3}"/>
              </a:ext>
            </a:extLst>
          </p:cNvPr>
          <p:cNvSpPr txBox="1">
            <a:spLocks/>
          </p:cNvSpPr>
          <p:nvPr/>
        </p:nvSpPr>
        <p:spPr>
          <a:xfrm>
            <a:off x="10259270" y="2470419"/>
            <a:ext cx="1459525" cy="246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4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Jogdíjk</a:t>
            </a:r>
            <a:r>
              <a:rPr lang="en-US" sz="14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. + K+F</a:t>
            </a:r>
            <a:endParaRPr lang="hu-HU" sz="16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4" name="Rectangle 86">
            <a:extLst>
              <a:ext uri="{FF2B5EF4-FFF2-40B4-BE49-F238E27FC236}">
                <a16:creationId xmlns:a16="http://schemas.microsoft.com/office/drawing/2014/main" id="{E359E0F9-B28B-4F32-B2C6-CD75E59A5425}"/>
              </a:ext>
            </a:extLst>
          </p:cNvPr>
          <p:cNvSpPr/>
          <p:nvPr/>
        </p:nvSpPr>
        <p:spPr>
          <a:xfrm>
            <a:off x="11786528" y="2392165"/>
            <a:ext cx="141753" cy="64895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Tartalom helye 1">
            <a:extLst>
              <a:ext uri="{FF2B5EF4-FFF2-40B4-BE49-F238E27FC236}">
                <a16:creationId xmlns:a16="http://schemas.microsoft.com/office/drawing/2014/main" id="{CF8E43C2-7F4A-45E7-8DE8-3BBD7366CB94}"/>
              </a:ext>
            </a:extLst>
          </p:cNvPr>
          <p:cNvSpPr txBox="1">
            <a:spLocks/>
          </p:cNvSpPr>
          <p:nvPr/>
        </p:nvSpPr>
        <p:spPr>
          <a:xfrm>
            <a:off x="11694422" y="2606557"/>
            <a:ext cx="312016" cy="22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0</a:t>
            </a:r>
            <a:endParaRPr lang="hu-HU" sz="1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6" name="Rectangle 94">
            <a:extLst>
              <a:ext uri="{FF2B5EF4-FFF2-40B4-BE49-F238E27FC236}">
                <a16:creationId xmlns:a16="http://schemas.microsoft.com/office/drawing/2014/main" id="{17184873-8CEC-493F-A140-29AD84B62DE5}"/>
              </a:ext>
            </a:extLst>
          </p:cNvPr>
          <p:cNvSpPr/>
          <p:nvPr/>
        </p:nvSpPr>
        <p:spPr>
          <a:xfrm>
            <a:off x="10267743" y="1358920"/>
            <a:ext cx="1440000" cy="7200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Rectangle 95">
            <a:extLst>
              <a:ext uri="{FF2B5EF4-FFF2-40B4-BE49-F238E27FC236}">
                <a16:creationId xmlns:a16="http://schemas.microsoft.com/office/drawing/2014/main" id="{FFCF438A-D8A6-4626-AAB1-35C46DA1C8FB}"/>
              </a:ext>
            </a:extLst>
          </p:cNvPr>
          <p:cNvSpPr/>
          <p:nvPr/>
        </p:nvSpPr>
        <p:spPr>
          <a:xfrm>
            <a:off x="11771581" y="1356764"/>
            <a:ext cx="144000" cy="7200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Tartalom helye 1">
            <a:extLst>
              <a:ext uri="{FF2B5EF4-FFF2-40B4-BE49-F238E27FC236}">
                <a16:creationId xmlns:a16="http://schemas.microsoft.com/office/drawing/2014/main" id="{BA63E7CE-6572-43DA-980A-9DC5FED8A930}"/>
              </a:ext>
            </a:extLst>
          </p:cNvPr>
          <p:cNvSpPr txBox="1">
            <a:spLocks/>
          </p:cNvSpPr>
          <p:nvPr/>
        </p:nvSpPr>
        <p:spPr>
          <a:xfrm>
            <a:off x="11686096" y="1599500"/>
            <a:ext cx="312016" cy="220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0</a:t>
            </a:r>
            <a:endParaRPr lang="hu-HU" sz="1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9" name="Tartalom helye 1">
            <a:extLst>
              <a:ext uri="{FF2B5EF4-FFF2-40B4-BE49-F238E27FC236}">
                <a16:creationId xmlns:a16="http://schemas.microsoft.com/office/drawing/2014/main" id="{D7909557-3627-4F94-86ED-64A3AFF7CF0D}"/>
              </a:ext>
            </a:extLst>
          </p:cNvPr>
          <p:cNvSpPr txBox="1">
            <a:spLocks/>
          </p:cNvSpPr>
          <p:nvPr/>
        </p:nvSpPr>
        <p:spPr>
          <a:xfrm>
            <a:off x="10171857" y="1333662"/>
            <a:ext cx="1614672" cy="271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4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Jogdíjk</a:t>
            </a:r>
            <a:r>
              <a:rPr lang="en-US" sz="14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. + K+F</a:t>
            </a:r>
            <a:endParaRPr lang="hu-HU" sz="16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0" name="Rectangle 99">
            <a:extLst>
              <a:ext uri="{FF2B5EF4-FFF2-40B4-BE49-F238E27FC236}">
                <a16:creationId xmlns:a16="http://schemas.microsoft.com/office/drawing/2014/main" id="{A22CEEBD-927C-447C-BEE7-0C80F7EFB64E}"/>
              </a:ext>
            </a:extLst>
          </p:cNvPr>
          <p:cNvSpPr/>
          <p:nvPr/>
        </p:nvSpPr>
        <p:spPr>
          <a:xfrm>
            <a:off x="8335373" y="2434512"/>
            <a:ext cx="1440000" cy="287707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Rectangle 89">
            <a:extLst>
              <a:ext uri="{FF2B5EF4-FFF2-40B4-BE49-F238E27FC236}">
                <a16:creationId xmlns:a16="http://schemas.microsoft.com/office/drawing/2014/main" id="{691905A5-66D5-4402-B0C0-9336B8A4E5F0}"/>
              </a:ext>
            </a:extLst>
          </p:cNvPr>
          <p:cNvSpPr/>
          <p:nvPr/>
        </p:nvSpPr>
        <p:spPr>
          <a:xfrm>
            <a:off x="8339617" y="2434497"/>
            <a:ext cx="1440000" cy="720000"/>
          </a:xfrm>
          <a:prstGeom prst="rect">
            <a:avLst/>
          </a:prstGeom>
          <a:solidFill>
            <a:srgbClr val="FCBA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2" name="Tartalom helye 1">
            <a:extLst>
              <a:ext uri="{FF2B5EF4-FFF2-40B4-BE49-F238E27FC236}">
                <a16:creationId xmlns:a16="http://schemas.microsoft.com/office/drawing/2014/main" id="{1BF3CBFB-7C4C-4021-9208-A3FB2FFBEEAD}"/>
              </a:ext>
            </a:extLst>
          </p:cNvPr>
          <p:cNvSpPr txBox="1">
            <a:spLocks/>
          </p:cNvSpPr>
          <p:nvPr/>
        </p:nvSpPr>
        <p:spPr>
          <a:xfrm>
            <a:off x="8311939" y="2479950"/>
            <a:ext cx="1518785" cy="605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K+F</a:t>
            </a: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4" name="Rectangle 103">
            <a:extLst>
              <a:ext uri="{FF2B5EF4-FFF2-40B4-BE49-F238E27FC236}">
                <a16:creationId xmlns:a16="http://schemas.microsoft.com/office/drawing/2014/main" id="{356CBF55-2DD2-4190-8326-37931974ADE0}"/>
              </a:ext>
            </a:extLst>
          </p:cNvPr>
          <p:cNvSpPr/>
          <p:nvPr/>
        </p:nvSpPr>
        <p:spPr>
          <a:xfrm>
            <a:off x="1900893" y="3603534"/>
            <a:ext cx="13805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= </a:t>
            </a:r>
            <a:br>
              <a:rPr lang="en-US" sz="1600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n-US" sz="1600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K+F </a:t>
            </a:r>
            <a:r>
              <a:rPr lang="en-US" sz="1600" dirty="0" err="1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költség</a:t>
            </a:r>
            <a:endParaRPr lang="en-US" sz="1600" dirty="0">
              <a:solidFill>
                <a:srgbClr val="FFCA2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r>
              <a:rPr lang="en-US" sz="1600" dirty="0">
                <a:solidFill>
                  <a:srgbClr val="FFCA2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(600)</a:t>
            </a:r>
          </a:p>
        </p:txBody>
      </p:sp>
      <p:sp>
        <p:nvSpPr>
          <p:cNvPr id="55" name="Tartalom helye 1">
            <a:extLst>
              <a:ext uri="{FF2B5EF4-FFF2-40B4-BE49-F238E27FC236}">
                <a16:creationId xmlns:a16="http://schemas.microsoft.com/office/drawing/2014/main" id="{5A86A80F-6C1F-4BA9-8876-53D8EC30EE8B}"/>
              </a:ext>
            </a:extLst>
          </p:cNvPr>
          <p:cNvSpPr txBox="1">
            <a:spLocks/>
          </p:cNvSpPr>
          <p:nvPr/>
        </p:nvSpPr>
        <p:spPr>
          <a:xfrm>
            <a:off x="6260248" y="1525413"/>
            <a:ext cx="1614672" cy="233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(100)</a:t>
            </a:r>
            <a:endParaRPr lang="hu-HU" sz="1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6" name="Tartalom helye 1">
            <a:extLst>
              <a:ext uri="{FF2B5EF4-FFF2-40B4-BE49-F238E27FC236}">
                <a16:creationId xmlns:a16="http://schemas.microsoft.com/office/drawing/2014/main" id="{8A441857-3F78-40ED-B0AE-66274CBBCC81}"/>
              </a:ext>
            </a:extLst>
          </p:cNvPr>
          <p:cNvSpPr txBox="1">
            <a:spLocks/>
          </p:cNvSpPr>
          <p:nvPr/>
        </p:nvSpPr>
        <p:spPr>
          <a:xfrm>
            <a:off x="6362486" y="2716669"/>
            <a:ext cx="1518785" cy="285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</a:t>
            </a:r>
            <a:r>
              <a:rPr lang="en-US" sz="16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nulla</a:t>
            </a: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)</a:t>
            </a: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7" name="Tartalom helye 1">
            <a:extLst>
              <a:ext uri="{FF2B5EF4-FFF2-40B4-BE49-F238E27FC236}">
                <a16:creationId xmlns:a16="http://schemas.microsoft.com/office/drawing/2014/main" id="{60B6A737-1250-49B7-852E-E8A9A4D6DAF4}"/>
              </a:ext>
            </a:extLst>
          </p:cNvPr>
          <p:cNvSpPr txBox="1">
            <a:spLocks/>
          </p:cNvSpPr>
          <p:nvPr/>
        </p:nvSpPr>
        <p:spPr>
          <a:xfrm>
            <a:off x="8216052" y="1587671"/>
            <a:ext cx="1614672" cy="484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(-400)</a:t>
            </a:r>
            <a:endParaRPr lang="hu-HU" sz="16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8" name="Tartalom helye 1">
            <a:extLst>
              <a:ext uri="{FF2B5EF4-FFF2-40B4-BE49-F238E27FC236}">
                <a16:creationId xmlns:a16="http://schemas.microsoft.com/office/drawing/2014/main" id="{672AF376-A957-4763-8EFA-68107ADC4C36}"/>
              </a:ext>
            </a:extLst>
          </p:cNvPr>
          <p:cNvSpPr txBox="1">
            <a:spLocks/>
          </p:cNvSpPr>
          <p:nvPr/>
        </p:nvSpPr>
        <p:spPr>
          <a:xfrm>
            <a:off x="8311939" y="2742413"/>
            <a:ext cx="1518785" cy="351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(200)</a:t>
            </a: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9" name="Tartalom helye 1">
            <a:extLst>
              <a:ext uri="{FF2B5EF4-FFF2-40B4-BE49-F238E27FC236}">
                <a16:creationId xmlns:a16="http://schemas.microsoft.com/office/drawing/2014/main" id="{89EBFF30-8B60-4A23-8DA0-A15F2C433D94}"/>
              </a:ext>
            </a:extLst>
          </p:cNvPr>
          <p:cNvSpPr txBox="1">
            <a:spLocks/>
          </p:cNvSpPr>
          <p:nvPr/>
        </p:nvSpPr>
        <p:spPr>
          <a:xfrm>
            <a:off x="10518775" y="1568913"/>
            <a:ext cx="959456" cy="289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(-500)</a:t>
            </a:r>
            <a:endParaRPr lang="hu-HU" sz="16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60" name="Tartalom helye 1">
            <a:extLst>
              <a:ext uri="{FF2B5EF4-FFF2-40B4-BE49-F238E27FC236}">
                <a16:creationId xmlns:a16="http://schemas.microsoft.com/office/drawing/2014/main" id="{D3BF7DF5-6D36-49CF-B4A1-E18028D1BE04}"/>
              </a:ext>
            </a:extLst>
          </p:cNvPr>
          <p:cNvSpPr txBox="1">
            <a:spLocks/>
          </p:cNvSpPr>
          <p:nvPr/>
        </p:nvSpPr>
        <p:spPr>
          <a:xfrm>
            <a:off x="10265620" y="2721244"/>
            <a:ext cx="1459525" cy="285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(</a:t>
            </a:r>
            <a:r>
              <a:rPr lang="en-US" sz="1600" b="1" dirty="0" err="1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nulla</a:t>
            </a:r>
            <a:r>
              <a:rPr lang="en-US" sz="1600" b="1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)</a:t>
            </a:r>
            <a:endParaRPr lang="hu-HU" sz="16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62" name="Cím 1">
            <a:extLst>
              <a:ext uri="{FF2B5EF4-FFF2-40B4-BE49-F238E27FC236}">
                <a16:creationId xmlns:a16="http://schemas.microsoft.com/office/drawing/2014/main" id="{F0A9DFE3-A3F1-4E17-86B1-F165F0ECE630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Adókedvezmények</a:t>
            </a:r>
            <a:r>
              <a:rPr lang="hu-HU" sz="2800" b="1" dirty="0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adóhatása</a:t>
            </a:r>
          </a:p>
        </p:txBody>
      </p:sp>
    </p:spTree>
    <p:extLst>
      <p:ext uri="{BB962C8B-B14F-4D97-AF65-F5344CB8AC3E}">
        <p14:creationId xmlns:p14="http://schemas.microsoft.com/office/powerpoint/2010/main" val="3565867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30CF50B-FF49-4206-8458-0D236FFC830E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STARTUP KFT.</a:t>
            </a:r>
          </a:p>
        </p:txBody>
      </p:sp>
      <p:graphicFrame>
        <p:nvGraphicFramePr>
          <p:cNvPr id="25" name="Content Placeholder 3">
            <a:extLst>
              <a:ext uri="{FF2B5EF4-FFF2-40B4-BE49-F238E27FC236}">
                <a16:creationId xmlns:a16="http://schemas.microsoft.com/office/drawing/2014/main" id="{C74CFB68-B41B-45A8-9B81-EE1F87E645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411680"/>
              </p:ext>
            </p:extLst>
          </p:nvPr>
        </p:nvGraphicFramePr>
        <p:xfrm>
          <a:off x="1981200" y="1042870"/>
          <a:ext cx="822960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2200" noProof="0" dirty="0"/>
                        <a:t>EREDMÉNYKIMUTATÁS-ADATOK (2019)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200" noProof="0" dirty="0"/>
                        <a:t>(</a:t>
                      </a:r>
                      <a:r>
                        <a:rPr lang="hu-HU" sz="2200" noProof="0" dirty="0" err="1"/>
                        <a:t>eHUF</a:t>
                      </a:r>
                      <a:r>
                        <a:rPr lang="hu-HU" sz="2200" noProof="0" dirty="0"/>
                        <a:t>)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noProof="0" dirty="0"/>
                        <a:t>Árbevétel:</a:t>
                      </a:r>
                    </a:p>
                  </a:txBody>
                  <a:tcPr>
                    <a:solidFill>
                      <a:srgbClr val="E8AD0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2400" noProof="0" dirty="0">
                          <a:solidFill>
                            <a:srgbClr val="5B3427"/>
                          </a:solidFill>
                        </a:rPr>
                        <a:t>13 537 152</a:t>
                      </a:r>
                    </a:p>
                  </a:txBody>
                  <a:tcPr>
                    <a:solidFill>
                      <a:srgbClr val="E8AD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noProof="0" dirty="0"/>
                        <a:t>Adózás előtti</a:t>
                      </a:r>
                      <a:r>
                        <a:rPr lang="hu-HU" sz="2400" baseline="0" noProof="0" dirty="0"/>
                        <a:t> eredmény:</a:t>
                      </a:r>
                      <a:endParaRPr lang="hu-HU" sz="2400" noProof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noProof="0" dirty="0">
                          <a:solidFill>
                            <a:srgbClr val="5B3427"/>
                          </a:solidFill>
                        </a:rPr>
                        <a:t>1 852 041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8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i="1" noProof="0"/>
                        <a:t>Jogdíjkedvezmény:</a:t>
                      </a:r>
                    </a:p>
                  </a:txBody>
                  <a:tcPr>
                    <a:solidFill>
                      <a:srgbClr val="E8AD0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i="1" noProof="0" dirty="0">
                          <a:solidFill>
                            <a:srgbClr val="5B3427"/>
                          </a:solidFill>
                        </a:rPr>
                        <a:t>- 660 179</a:t>
                      </a:r>
                    </a:p>
                  </a:txBody>
                  <a:tcPr>
                    <a:solidFill>
                      <a:srgbClr val="E8AD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672379"/>
                  </a:ext>
                </a:extLst>
              </a:tr>
              <a:tr h="395848">
                <a:tc>
                  <a:txBody>
                    <a:bodyPr/>
                    <a:lstStyle/>
                    <a:p>
                      <a:r>
                        <a:rPr lang="hu-HU" sz="2400" b="1" i="1" strike="noStrike" noProof="0" dirty="0"/>
                        <a:t>K+F kedvezmény: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i="1" noProof="0" dirty="0">
                          <a:solidFill>
                            <a:srgbClr val="5B3427"/>
                          </a:solidFill>
                        </a:rPr>
                        <a:t>- 880 902</a:t>
                      </a:r>
                      <a:endParaRPr lang="hu-HU" sz="2400" b="1" i="1" strike="sngStrike" noProof="0" dirty="0">
                        <a:solidFill>
                          <a:srgbClr val="5B3427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995493"/>
                  </a:ext>
                </a:extLst>
              </a:tr>
              <a:tr h="385048">
                <a:tc>
                  <a:txBody>
                    <a:bodyPr/>
                    <a:lstStyle/>
                    <a:p>
                      <a:r>
                        <a:rPr lang="hu-HU" sz="2400" baseline="0" noProof="0" dirty="0"/>
                        <a:t>Adóalap:</a:t>
                      </a:r>
                      <a:endParaRPr lang="hu-HU" sz="2400" noProof="0" dirty="0"/>
                    </a:p>
                  </a:txBody>
                  <a:tcPr>
                    <a:solidFill>
                      <a:srgbClr val="E8AD0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2400" noProof="0" dirty="0">
                          <a:solidFill>
                            <a:srgbClr val="5B3427"/>
                          </a:solidFill>
                        </a:rPr>
                        <a:t>191 725 </a:t>
                      </a:r>
                    </a:p>
                  </a:txBody>
                  <a:tcPr>
                    <a:solidFill>
                      <a:srgbClr val="E8AD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noProof="0" dirty="0"/>
                        <a:t>Társasági adó:</a:t>
                      </a:r>
                    </a:p>
                  </a:txBody>
                  <a:tcP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2400" noProof="0" dirty="0">
                          <a:solidFill>
                            <a:srgbClr val="5B3427"/>
                          </a:solidFill>
                        </a:rPr>
                        <a:t>17 255</a:t>
                      </a:r>
                    </a:p>
                  </a:txBody>
                  <a:tcP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noProof="0" dirty="0">
                          <a:solidFill>
                            <a:schemeClr val="bg1"/>
                          </a:solidFill>
                        </a:rPr>
                        <a:t>Effektív társasági adó: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noProof="0" dirty="0">
                          <a:solidFill>
                            <a:schemeClr val="bg1"/>
                          </a:solidFill>
                        </a:rPr>
                        <a:t>1.1%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191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400" noProof="0" dirty="0">
                          <a:solidFill>
                            <a:schemeClr val="bg1"/>
                          </a:solidFill>
                        </a:rPr>
                        <a:t>Iparűzési adó: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2400" noProof="0" dirty="0">
                          <a:solidFill>
                            <a:schemeClr val="bg1"/>
                          </a:solidFill>
                        </a:rPr>
                        <a:t>3 074</a:t>
                      </a: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20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699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 1">
            <a:extLst>
              <a:ext uri="{FF2B5EF4-FFF2-40B4-BE49-F238E27FC236}">
                <a16:creationId xmlns:a16="http://schemas.microsoft.com/office/drawing/2014/main" id="{077688FC-0CBF-4AA2-8CE2-E47588C286E5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Kifejleszti és </a:t>
            </a:r>
            <a:r>
              <a:rPr lang="hu-HU" sz="2800" b="1" dirty="0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licenciába</a:t>
            </a:r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(használatba) adja</a:t>
            </a:r>
          </a:p>
        </p:txBody>
      </p:sp>
      <p:sp>
        <p:nvSpPr>
          <p:cNvPr id="33" name="Tartalom helye 1">
            <a:extLst>
              <a:ext uri="{FF2B5EF4-FFF2-40B4-BE49-F238E27FC236}">
                <a16:creationId xmlns:a16="http://schemas.microsoft.com/office/drawing/2014/main" id="{D32E9064-4EAA-48C7-B88A-F786E1205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0709" y="1405894"/>
            <a:ext cx="1663818" cy="4663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Licen</a:t>
            </a:r>
            <a:r>
              <a:rPr lang="hu-HU" sz="18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ciák</a:t>
            </a:r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5D90A9F0-69B8-4B12-B473-90A4CB822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96" y="2677726"/>
            <a:ext cx="1925334" cy="770720"/>
          </a:xfrm>
          <a:prstGeom prst="rect">
            <a:avLst/>
          </a:prstGeom>
          <a:solidFill>
            <a:srgbClr val="FCBA0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en-US" sz="1600" b="1" dirty="0" err="1">
                <a:latin typeface="+mj-lt"/>
                <a:cs typeface="Arial" panose="020B0604020202020204" pitchFamily="34" charset="0"/>
              </a:rPr>
              <a:t>Vállalkozás</a:t>
            </a:r>
            <a:endParaRPr lang="hu-HU" sz="1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9" name="Graphic 12" descr="Lightbulb and gear">
            <a:extLst>
              <a:ext uri="{FF2B5EF4-FFF2-40B4-BE49-F238E27FC236}">
                <a16:creationId xmlns:a16="http://schemas.microsoft.com/office/drawing/2014/main" id="{2CB2E130-37F1-4D99-B792-D5DAFBF39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8032" y="3022577"/>
            <a:ext cx="708881" cy="708881"/>
          </a:xfrm>
          <a:prstGeom prst="rect">
            <a:avLst/>
          </a:prstGeom>
        </p:spPr>
      </p:pic>
      <p:pic>
        <p:nvPicPr>
          <p:cNvPr id="42" name="Graphic 15" descr="Users">
            <a:extLst>
              <a:ext uri="{FF2B5EF4-FFF2-40B4-BE49-F238E27FC236}">
                <a16:creationId xmlns:a16="http://schemas.microsoft.com/office/drawing/2014/main" id="{F6028714-0432-48A7-A64F-8D099D571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3693" y="3386725"/>
            <a:ext cx="914400" cy="914400"/>
          </a:xfrm>
          <a:prstGeom prst="rect">
            <a:avLst/>
          </a:prstGeom>
        </p:spPr>
      </p:pic>
      <p:sp>
        <p:nvSpPr>
          <p:cNvPr id="43" name="Tartalom helye 1">
            <a:extLst>
              <a:ext uri="{FF2B5EF4-FFF2-40B4-BE49-F238E27FC236}">
                <a16:creationId xmlns:a16="http://schemas.microsoft.com/office/drawing/2014/main" id="{8A7B43C0-B8B6-4ADF-A49B-6C637DCBDA3E}"/>
              </a:ext>
            </a:extLst>
          </p:cNvPr>
          <p:cNvSpPr txBox="1">
            <a:spLocks/>
          </p:cNvSpPr>
          <p:nvPr/>
        </p:nvSpPr>
        <p:spPr>
          <a:xfrm>
            <a:off x="4875246" y="2787111"/>
            <a:ext cx="483333" cy="466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sz="60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®</a:t>
            </a:r>
            <a:endParaRPr lang="en-US" sz="6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hu-HU" sz="18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hu-HU" sz="1800" dirty="0">
              <a:solidFill>
                <a:schemeClr val="tx1"/>
              </a:solidFill>
            </a:endParaRPr>
          </a:p>
        </p:txBody>
      </p:sp>
      <p:sp>
        <p:nvSpPr>
          <p:cNvPr id="53" name="Text Box 6">
            <a:extLst>
              <a:ext uri="{FF2B5EF4-FFF2-40B4-BE49-F238E27FC236}">
                <a16:creationId xmlns:a16="http://schemas.microsoft.com/office/drawing/2014/main" id="{9A0FBD73-0068-4493-87F1-85A7443FC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029" y="1660293"/>
            <a:ext cx="1925334" cy="7707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en-US" sz="1600" b="1" dirty="0" err="1">
                <a:latin typeface="+mj-lt"/>
                <a:cs typeface="Arial" panose="020B0604020202020204" pitchFamily="34" charset="0"/>
              </a:rPr>
              <a:t>Felhasználó</a:t>
            </a:r>
            <a:endParaRPr lang="hu-HU" sz="1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Text Box 6">
            <a:extLst>
              <a:ext uri="{FF2B5EF4-FFF2-40B4-BE49-F238E27FC236}">
                <a16:creationId xmlns:a16="http://schemas.microsoft.com/office/drawing/2014/main" id="{C0D46C3D-213F-4A41-BCF6-3EFE9898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029" y="2678959"/>
            <a:ext cx="1925334" cy="7707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en-US" sz="1600" b="1" dirty="0" err="1">
                <a:latin typeface="+mj-lt"/>
                <a:cs typeface="Arial" panose="020B0604020202020204" pitchFamily="34" charset="0"/>
              </a:rPr>
              <a:t>Felhasználó</a:t>
            </a:r>
            <a:endParaRPr lang="hu-HU" sz="1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7" name="Text Box 6">
            <a:extLst>
              <a:ext uri="{FF2B5EF4-FFF2-40B4-BE49-F238E27FC236}">
                <a16:creationId xmlns:a16="http://schemas.microsoft.com/office/drawing/2014/main" id="{375E0CA4-C89D-438E-9CBA-3A89E63BA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029" y="3682586"/>
            <a:ext cx="1925334" cy="7707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en-US" sz="1600" b="1" dirty="0" err="1">
                <a:latin typeface="+mj-lt"/>
                <a:cs typeface="Arial" panose="020B0604020202020204" pitchFamily="34" charset="0"/>
              </a:rPr>
              <a:t>Felhasználó</a:t>
            </a:r>
            <a:endParaRPr lang="hu-HU" sz="1600" b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8" name="Straight Connector 9">
            <a:extLst>
              <a:ext uri="{FF2B5EF4-FFF2-40B4-BE49-F238E27FC236}">
                <a16:creationId xmlns:a16="http://schemas.microsoft.com/office/drawing/2014/main" id="{C838F7E6-03DF-4D7D-9964-3FD5C31BECF9}"/>
              </a:ext>
            </a:extLst>
          </p:cNvPr>
          <p:cNvCxnSpPr>
            <a:cxnSpLocks/>
          </p:cNvCxnSpPr>
          <p:nvPr/>
        </p:nvCxnSpPr>
        <p:spPr>
          <a:xfrm flipV="1">
            <a:off x="5358579" y="1774720"/>
            <a:ext cx="1877961" cy="9658"/>
          </a:xfrm>
          <a:prstGeom prst="line">
            <a:avLst/>
          </a:prstGeom>
          <a:ln w="158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9">
            <a:extLst>
              <a:ext uri="{FF2B5EF4-FFF2-40B4-BE49-F238E27FC236}">
                <a16:creationId xmlns:a16="http://schemas.microsoft.com/office/drawing/2014/main" id="{D43B7565-27C5-437D-B81B-31CA2189CF7B}"/>
              </a:ext>
            </a:extLst>
          </p:cNvPr>
          <p:cNvCxnSpPr>
            <a:cxnSpLocks/>
          </p:cNvCxnSpPr>
          <p:nvPr/>
        </p:nvCxnSpPr>
        <p:spPr>
          <a:xfrm flipH="1">
            <a:off x="5353664" y="2119586"/>
            <a:ext cx="2000863" cy="529159"/>
          </a:xfrm>
          <a:prstGeom prst="line">
            <a:avLst/>
          </a:prstGeom>
          <a:ln w="22225">
            <a:solidFill>
              <a:srgbClr val="FCBA0F"/>
            </a:solidFill>
            <a:prstDash val="sysDash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9">
            <a:extLst>
              <a:ext uri="{FF2B5EF4-FFF2-40B4-BE49-F238E27FC236}">
                <a16:creationId xmlns:a16="http://schemas.microsoft.com/office/drawing/2014/main" id="{EA755AFA-56A6-4E48-959F-DF85A02B2AA2}"/>
              </a:ext>
            </a:extLst>
          </p:cNvPr>
          <p:cNvCxnSpPr>
            <a:cxnSpLocks/>
          </p:cNvCxnSpPr>
          <p:nvPr/>
        </p:nvCxnSpPr>
        <p:spPr>
          <a:xfrm flipV="1">
            <a:off x="5353663" y="1868128"/>
            <a:ext cx="1877961" cy="9658"/>
          </a:xfrm>
          <a:prstGeom prst="line">
            <a:avLst/>
          </a:prstGeom>
          <a:ln w="158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9">
            <a:extLst>
              <a:ext uri="{FF2B5EF4-FFF2-40B4-BE49-F238E27FC236}">
                <a16:creationId xmlns:a16="http://schemas.microsoft.com/office/drawing/2014/main" id="{5C509DF5-722F-48F2-A6BA-E9924F6CE926}"/>
              </a:ext>
            </a:extLst>
          </p:cNvPr>
          <p:cNvCxnSpPr>
            <a:cxnSpLocks/>
          </p:cNvCxnSpPr>
          <p:nvPr/>
        </p:nvCxnSpPr>
        <p:spPr>
          <a:xfrm flipV="1">
            <a:off x="5353663" y="1970883"/>
            <a:ext cx="1877961" cy="9658"/>
          </a:xfrm>
          <a:prstGeom prst="line">
            <a:avLst/>
          </a:prstGeom>
          <a:ln w="158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9">
            <a:extLst>
              <a:ext uri="{FF2B5EF4-FFF2-40B4-BE49-F238E27FC236}">
                <a16:creationId xmlns:a16="http://schemas.microsoft.com/office/drawing/2014/main" id="{FD13B7D5-4AEC-4414-8604-0388C284EDAD}"/>
              </a:ext>
            </a:extLst>
          </p:cNvPr>
          <p:cNvCxnSpPr>
            <a:cxnSpLocks/>
            <a:endCxn id="43" idx="3"/>
          </p:cNvCxnSpPr>
          <p:nvPr/>
        </p:nvCxnSpPr>
        <p:spPr>
          <a:xfrm flipH="1">
            <a:off x="5358579" y="3020290"/>
            <a:ext cx="1995948" cy="1"/>
          </a:xfrm>
          <a:prstGeom prst="line">
            <a:avLst/>
          </a:prstGeom>
          <a:ln w="22225">
            <a:solidFill>
              <a:srgbClr val="FCBA0F"/>
            </a:solidFill>
            <a:prstDash val="sysDash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9">
            <a:extLst>
              <a:ext uri="{FF2B5EF4-FFF2-40B4-BE49-F238E27FC236}">
                <a16:creationId xmlns:a16="http://schemas.microsoft.com/office/drawing/2014/main" id="{9CF46DE3-1282-4C40-A799-F28CCDD07173}"/>
              </a:ext>
            </a:extLst>
          </p:cNvPr>
          <p:cNvCxnSpPr>
            <a:cxnSpLocks/>
          </p:cNvCxnSpPr>
          <p:nvPr/>
        </p:nvCxnSpPr>
        <p:spPr>
          <a:xfrm flipH="1" flipV="1">
            <a:off x="5353663" y="3465201"/>
            <a:ext cx="2000864" cy="602745"/>
          </a:xfrm>
          <a:prstGeom prst="line">
            <a:avLst/>
          </a:prstGeom>
          <a:ln w="22225">
            <a:solidFill>
              <a:srgbClr val="FCBA0F"/>
            </a:solidFill>
            <a:prstDash val="sysDash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phic 57" descr="Dollar">
            <a:extLst>
              <a:ext uri="{FF2B5EF4-FFF2-40B4-BE49-F238E27FC236}">
                <a16:creationId xmlns:a16="http://schemas.microsoft.com/office/drawing/2014/main" id="{B3727B31-059B-409B-9575-83BE8F209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1979" y="2472474"/>
            <a:ext cx="381002" cy="381002"/>
          </a:xfrm>
          <a:prstGeom prst="rect">
            <a:avLst/>
          </a:prstGeom>
        </p:spPr>
      </p:pic>
      <p:pic>
        <p:nvPicPr>
          <p:cNvPr id="65" name="Graphic 58" descr="Dollar">
            <a:extLst>
              <a:ext uri="{FF2B5EF4-FFF2-40B4-BE49-F238E27FC236}">
                <a16:creationId xmlns:a16="http://schemas.microsoft.com/office/drawing/2014/main" id="{C03E5E2A-AC2D-454F-B774-33737F203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7067" y="3240460"/>
            <a:ext cx="385914" cy="385914"/>
          </a:xfrm>
          <a:prstGeom prst="rect">
            <a:avLst/>
          </a:prstGeom>
        </p:spPr>
      </p:pic>
      <p:sp>
        <p:nvSpPr>
          <p:cNvPr id="66" name="Tartalom helye 1">
            <a:extLst>
              <a:ext uri="{FF2B5EF4-FFF2-40B4-BE49-F238E27FC236}">
                <a16:creationId xmlns:a16="http://schemas.microsoft.com/office/drawing/2014/main" id="{B270B6DE-1EE4-4E81-B82B-FAFF1B42B7CD}"/>
              </a:ext>
            </a:extLst>
          </p:cNvPr>
          <p:cNvSpPr txBox="1">
            <a:spLocks/>
          </p:cNvSpPr>
          <p:nvPr/>
        </p:nvSpPr>
        <p:spPr>
          <a:xfrm>
            <a:off x="5784117" y="4173681"/>
            <a:ext cx="1663818" cy="466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1800" dirty="0" err="1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Jogdíjak</a:t>
            </a:r>
            <a:endParaRPr lang="en-US" sz="1800" dirty="0">
              <a:solidFill>
                <a:srgbClr val="FCBA0F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solidFill>
                <a:srgbClr val="FCBA0F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solidFill>
                <a:srgbClr val="FCBA0F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>
              <a:solidFill>
                <a:srgbClr val="FCBA0F"/>
              </a:solidFill>
            </a:endParaRPr>
          </a:p>
        </p:txBody>
      </p:sp>
      <p:graphicFrame>
        <p:nvGraphicFramePr>
          <p:cNvPr id="67" name="Table 55">
            <a:extLst>
              <a:ext uri="{FF2B5EF4-FFF2-40B4-BE49-F238E27FC236}">
                <a16:creationId xmlns:a16="http://schemas.microsoft.com/office/drawing/2014/main" id="{A1A8ABA0-EA79-43A8-BF9D-38EFA2470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88696"/>
              </p:ext>
            </p:extLst>
          </p:nvPr>
        </p:nvGraphicFramePr>
        <p:xfrm>
          <a:off x="294968" y="4542503"/>
          <a:ext cx="3146326" cy="1106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738">
                  <a:extLst>
                    <a:ext uri="{9D8B030D-6E8A-4147-A177-3AD203B41FA5}">
                      <a16:colId xmlns:a16="http://schemas.microsoft.com/office/drawing/2014/main" val="1047210563"/>
                    </a:ext>
                  </a:extLst>
                </a:gridCol>
                <a:gridCol w="1136813">
                  <a:extLst>
                    <a:ext uri="{9D8B030D-6E8A-4147-A177-3AD203B41FA5}">
                      <a16:colId xmlns:a16="http://schemas.microsoft.com/office/drawing/2014/main" val="1375006800"/>
                    </a:ext>
                  </a:extLst>
                </a:gridCol>
                <a:gridCol w="1048775">
                  <a:extLst>
                    <a:ext uri="{9D8B030D-6E8A-4147-A177-3AD203B41FA5}">
                      <a16:colId xmlns:a16="http://schemas.microsoft.com/office/drawing/2014/main" val="1160757439"/>
                    </a:ext>
                  </a:extLst>
                </a:gridCol>
              </a:tblGrid>
              <a:tr h="370573">
                <a:tc>
                  <a:txBody>
                    <a:bodyPr/>
                    <a:lstStyle/>
                    <a:p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TAO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HIPA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173691"/>
                  </a:ext>
                </a:extLst>
              </a:tr>
              <a:tr h="365496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Jogdíj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4.5%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957530"/>
                  </a:ext>
                </a:extLst>
              </a:tr>
              <a:tr h="3705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K+F: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2X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1X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41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25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43" grpId="0"/>
      <p:bldP spid="53" grpId="0" animBg="1"/>
      <p:bldP spid="55" grpId="0" animBg="1"/>
      <p:bldP spid="57" grpId="0" animBg="1"/>
      <p:bldP spid="6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ím 1">
            <a:extLst>
              <a:ext uri="{FF2B5EF4-FFF2-40B4-BE49-F238E27FC236}">
                <a16:creationId xmlns:a16="http://schemas.microsoft.com/office/drawing/2014/main" id="{28BA26E6-C517-4EB3-824B-69E06B31E73B}"/>
              </a:ext>
            </a:extLst>
          </p:cNvPr>
          <p:cNvSpPr txBox="1">
            <a:spLocks/>
          </p:cNvSpPr>
          <p:nvPr/>
        </p:nvSpPr>
        <p:spPr>
          <a:xfrm>
            <a:off x="529407" y="366668"/>
            <a:ext cx="11133186" cy="52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Kifejleszti és licenciába adja – </a:t>
            </a:r>
            <a:r>
              <a:rPr lang="hu-HU" sz="2800" b="1" dirty="0">
                <a:solidFill>
                  <a:srgbClr val="E8AD06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cégcsoporton</a:t>
            </a:r>
            <a:r>
              <a:rPr lang="hu-HU" sz="28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belül is</a:t>
            </a:r>
          </a:p>
        </p:txBody>
      </p:sp>
      <p:sp>
        <p:nvSpPr>
          <p:cNvPr id="28" name="Tartalom helye 1">
            <a:extLst>
              <a:ext uri="{FF2B5EF4-FFF2-40B4-BE49-F238E27FC236}">
                <a16:creationId xmlns:a16="http://schemas.microsoft.com/office/drawing/2014/main" id="{2A9142BB-90A2-41AD-87BC-9DFCC966A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5641" y="2525773"/>
            <a:ext cx="1663818" cy="4663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Licen</a:t>
            </a:r>
            <a:r>
              <a:rPr lang="hu-HU" sz="18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cia</a:t>
            </a:r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C078AAE1-07AF-4668-A23C-6D19DE06E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96" y="2677726"/>
            <a:ext cx="1925334" cy="770720"/>
          </a:xfrm>
          <a:prstGeom prst="rect">
            <a:avLst/>
          </a:prstGeom>
          <a:solidFill>
            <a:srgbClr val="FCBA0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en-US" sz="1600" b="1" dirty="0">
                <a:latin typeface="+mj-lt"/>
                <a:cs typeface="Arial" panose="020B0604020202020204" pitchFamily="34" charset="0"/>
              </a:rPr>
              <a:t>Szellemi </a:t>
            </a:r>
            <a:r>
              <a:rPr lang="en-US" sz="1600" b="1" dirty="0" err="1">
                <a:latin typeface="+mj-lt"/>
                <a:cs typeface="Arial" panose="020B0604020202020204" pitchFamily="34" charset="0"/>
              </a:rPr>
              <a:t>Alkotás</a:t>
            </a:r>
            <a:r>
              <a:rPr lang="en-US" sz="1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+mj-lt"/>
                <a:cs typeface="Arial" panose="020B0604020202020204" pitchFamily="34" charset="0"/>
              </a:rPr>
              <a:t>Hasznosító</a:t>
            </a:r>
            <a:endParaRPr lang="hu-HU" sz="1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4" name="Graphic 12" descr="Lightbulb and gear">
            <a:extLst>
              <a:ext uri="{FF2B5EF4-FFF2-40B4-BE49-F238E27FC236}">
                <a16:creationId xmlns:a16="http://schemas.microsoft.com/office/drawing/2014/main" id="{4D161A8C-14BC-4069-A7E2-46EEA45E0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8032" y="3022577"/>
            <a:ext cx="708881" cy="708881"/>
          </a:xfrm>
          <a:prstGeom prst="rect">
            <a:avLst/>
          </a:prstGeom>
        </p:spPr>
      </p:pic>
      <p:pic>
        <p:nvPicPr>
          <p:cNvPr id="37" name="Graphic 15" descr="Users">
            <a:extLst>
              <a:ext uri="{FF2B5EF4-FFF2-40B4-BE49-F238E27FC236}">
                <a16:creationId xmlns:a16="http://schemas.microsoft.com/office/drawing/2014/main" id="{9D692628-B505-4D80-B42D-F864EF70C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3693" y="3386725"/>
            <a:ext cx="914400" cy="914400"/>
          </a:xfrm>
          <a:prstGeom prst="rect">
            <a:avLst/>
          </a:prstGeom>
        </p:spPr>
      </p:pic>
      <p:sp>
        <p:nvSpPr>
          <p:cNvPr id="38" name="Tartalom helye 1">
            <a:extLst>
              <a:ext uri="{FF2B5EF4-FFF2-40B4-BE49-F238E27FC236}">
                <a16:creationId xmlns:a16="http://schemas.microsoft.com/office/drawing/2014/main" id="{AFB49DC9-0362-4739-9EF7-36B2C7950FA2}"/>
              </a:ext>
            </a:extLst>
          </p:cNvPr>
          <p:cNvSpPr txBox="1">
            <a:spLocks/>
          </p:cNvSpPr>
          <p:nvPr/>
        </p:nvSpPr>
        <p:spPr>
          <a:xfrm>
            <a:off x="4875246" y="2787111"/>
            <a:ext cx="483333" cy="466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sz="6000" dirty="0">
                <a:solidFill>
                  <a:schemeClr val="tx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®</a:t>
            </a:r>
            <a:endParaRPr lang="en-US" sz="6000" dirty="0">
              <a:solidFill>
                <a:schemeClr val="tx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hu-HU" sz="1800" dirty="0"/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251AE523-083B-4B8C-9694-CFC9739B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912" y="1257703"/>
            <a:ext cx="1925334" cy="7707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en-US" sz="1600" b="1" dirty="0" err="1">
                <a:latin typeface="+mj-lt"/>
                <a:cs typeface="Arial" panose="020B0604020202020204" pitchFamily="34" charset="0"/>
              </a:rPr>
              <a:t>Anyavállalat</a:t>
            </a:r>
            <a:endParaRPr lang="hu-HU" sz="1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70FF4617-6DA8-4770-9C6A-5AAA1BCD1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029" y="2678959"/>
            <a:ext cx="1925334" cy="7707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600"/>
              </a:spcBef>
              <a:spcAft>
                <a:spcPts val="1000"/>
              </a:spcAft>
            </a:pPr>
            <a:r>
              <a:rPr lang="en-US" sz="1600" b="1" dirty="0" err="1">
                <a:latin typeface="+mj-lt"/>
                <a:cs typeface="Arial" panose="020B0604020202020204" pitchFamily="34" charset="0"/>
              </a:rPr>
              <a:t>Termelő</a:t>
            </a:r>
            <a:r>
              <a:rPr lang="en-US" sz="1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+mj-lt"/>
                <a:cs typeface="Arial" panose="020B0604020202020204" pitchFamily="34" charset="0"/>
              </a:rPr>
              <a:t>cég</a:t>
            </a:r>
            <a:endParaRPr lang="hu-HU" sz="1600" b="1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632DB57B-F842-4302-B93A-7AD8D3FC990E}"/>
              </a:ext>
            </a:extLst>
          </p:cNvPr>
          <p:cNvCxnSpPr>
            <a:cxnSpLocks/>
          </p:cNvCxnSpPr>
          <p:nvPr/>
        </p:nvCxnSpPr>
        <p:spPr>
          <a:xfrm>
            <a:off x="5353663" y="2864114"/>
            <a:ext cx="2000864" cy="0"/>
          </a:xfrm>
          <a:prstGeom prst="line">
            <a:avLst/>
          </a:prstGeom>
          <a:ln w="158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236CCFE9-3B81-4A91-B26C-7CE7BCA4015F}"/>
              </a:ext>
            </a:extLst>
          </p:cNvPr>
          <p:cNvCxnSpPr>
            <a:cxnSpLocks/>
            <a:endCxn id="38" idx="3"/>
          </p:cNvCxnSpPr>
          <p:nvPr/>
        </p:nvCxnSpPr>
        <p:spPr>
          <a:xfrm flipH="1">
            <a:off x="5358579" y="3020290"/>
            <a:ext cx="1995948" cy="1"/>
          </a:xfrm>
          <a:prstGeom prst="line">
            <a:avLst/>
          </a:prstGeom>
          <a:ln w="22225">
            <a:solidFill>
              <a:srgbClr val="FCBA0F"/>
            </a:solidFill>
            <a:prstDash val="sysDash"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c 58" descr="Dollar">
            <a:extLst>
              <a:ext uri="{FF2B5EF4-FFF2-40B4-BE49-F238E27FC236}">
                <a16:creationId xmlns:a16="http://schemas.microsoft.com/office/drawing/2014/main" id="{995C1E25-049C-4CC1-8564-077B31537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4681" y="3088095"/>
            <a:ext cx="385914" cy="385914"/>
          </a:xfrm>
          <a:prstGeom prst="rect">
            <a:avLst/>
          </a:prstGeom>
        </p:spPr>
      </p:pic>
      <p:sp>
        <p:nvSpPr>
          <p:cNvPr id="53" name="Tartalom helye 1">
            <a:extLst>
              <a:ext uri="{FF2B5EF4-FFF2-40B4-BE49-F238E27FC236}">
                <a16:creationId xmlns:a16="http://schemas.microsoft.com/office/drawing/2014/main" id="{FB766B39-087C-4C36-9949-936986EF1843}"/>
              </a:ext>
            </a:extLst>
          </p:cNvPr>
          <p:cNvSpPr txBox="1">
            <a:spLocks/>
          </p:cNvSpPr>
          <p:nvPr/>
        </p:nvSpPr>
        <p:spPr>
          <a:xfrm>
            <a:off x="5913107" y="3408210"/>
            <a:ext cx="914400" cy="466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en-US" sz="1800" dirty="0" err="1">
                <a:solidFill>
                  <a:srgbClr val="FCBA0F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Jogdíj</a:t>
            </a:r>
            <a:endParaRPr lang="en-US" sz="1800" dirty="0">
              <a:solidFill>
                <a:srgbClr val="FCBA0F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en-US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endParaRPr lang="hu-HU" sz="18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hu-HU" sz="1800" dirty="0"/>
          </a:p>
        </p:txBody>
      </p:sp>
      <p:cxnSp>
        <p:nvCxnSpPr>
          <p:cNvPr id="54" name="Straight Connector 9">
            <a:extLst>
              <a:ext uri="{FF2B5EF4-FFF2-40B4-BE49-F238E27FC236}">
                <a16:creationId xmlns:a16="http://schemas.microsoft.com/office/drawing/2014/main" id="{D848A0B0-F4FE-4E87-B18B-B998C86B2FA5}"/>
              </a:ext>
            </a:extLst>
          </p:cNvPr>
          <p:cNvCxnSpPr>
            <a:cxnSpLocks/>
            <a:stCxn id="39" idx="2"/>
            <a:endCxn id="33" idx="0"/>
          </p:cNvCxnSpPr>
          <p:nvPr/>
        </p:nvCxnSpPr>
        <p:spPr>
          <a:xfrm flipH="1">
            <a:off x="3378863" y="2028423"/>
            <a:ext cx="2700716" cy="6493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9">
            <a:extLst>
              <a:ext uri="{FF2B5EF4-FFF2-40B4-BE49-F238E27FC236}">
                <a16:creationId xmlns:a16="http://schemas.microsoft.com/office/drawing/2014/main" id="{414892AC-4593-48E9-987F-B38A3F886813}"/>
              </a:ext>
            </a:extLst>
          </p:cNvPr>
          <p:cNvCxnSpPr>
            <a:cxnSpLocks/>
            <a:stCxn id="39" idx="2"/>
            <a:endCxn id="42" idx="0"/>
          </p:cNvCxnSpPr>
          <p:nvPr/>
        </p:nvCxnSpPr>
        <p:spPr>
          <a:xfrm>
            <a:off x="6079579" y="2028423"/>
            <a:ext cx="2643117" cy="6505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A99A06C7-3967-4C70-A594-D247DAC0B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276782"/>
              </p:ext>
            </p:extLst>
          </p:nvPr>
        </p:nvGraphicFramePr>
        <p:xfrm>
          <a:off x="294968" y="4542503"/>
          <a:ext cx="3146326" cy="1106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738">
                  <a:extLst>
                    <a:ext uri="{9D8B030D-6E8A-4147-A177-3AD203B41FA5}">
                      <a16:colId xmlns:a16="http://schemas.microsoft.com/office/drawing/2014/main" val="1047210563"/>
                    </a:ext>
                  </a:extLst>
                </a:gridCol>
                <a:gridCol w="1136813">
                  <a:extLst>
                    <a:ext uri="{9D8B030D-6E8A-4147-A177-3AD203B41FA5}">
                      <a16:colId xmlns:a16="http://schemas.microsoft.com/office/drawing/2014/main" val="1375006800"/>
                    </a:ext>
                  </a:extLst>
                </a:gridCol>
                <a:gridCol w="1048775">
                  <a:extLst>
                    <a:ext uri="{9D8B030D-6E8A-4147-A177-3AD203B41FA5}">
                      <a16:colId xmlns:a16="http://schemas.microsoft.com/office/drawing/2014/main" val="1160757439"/>
                    </a:ext>
                  </a:extLst>
                </a:gridCol>
              </a:tblGrid>
              <a:tr h="370573">
                <a:tc>
                  <a:txBody>
                    <a:bodyPr/>
                    <a:lstStyle/>
                    <a:p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TAO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HIPA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173691"/>
                  </a:ext>
                </a:extLst>
              </a:tr>
              <a:tr h="365496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Jogdíj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4.5%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957530"/>
                  </a:ext>
                </a:extLst>
              </a:tr>
              <a:tr h="37057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K+F: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2X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1X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41619"/>
                  </a:ext>
                </a:extLst>
              </a:tr>
            </a:tbl>
          </a:graphicData>
        </a:graphic>
      </p:graphicFrame>
      <p:sp>
        <p:nvSpPr>
          <p:cNvPr id="57" name="Tartalom helye 1">
            <a:extLst>
              <a:ext uri="{FF2B5EF4-FFF2-40B4-BE49-F238E27FC236}">
                <a16:creationId xmlns:a16="http://schemas.microsoft.com/office/drawing/2014/main" id="{624A79D2-44FB-4F28-857A-4BBDB757B0F9}"/>
              </a:ext>
            </a:extLst>
          </p:cNvPr>
          <p:cNvSpPr txBox="1">
            <a:spLocks/>
          </p:cNvSpPr>
          <p:nvPr/>
        </p:nvSpPr>
        <p:spPr>
          <a:xfrm>
            <a:off x="5418193" y="1632136"/>
            <a:ext cx="7546509" cy="1107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00183E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n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9A5C"/>
              </a:buClr>
              <a:buFont typeface="Wingdings" panose="05000000000000000000" pitchFamily="2" charset="2"/>
              <a:buChar char=""/>
              <a:defRPr sz="1800" kern="1200">
                <a:solidFill>
                  <a:srgbClr val="00183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hu-HU" sz="1800" dirty="0">
              <a:solidFill>
                <a:schemeClr val="tx1"/>
              </a:solidFill>
            </a:endParaRPr>
          </a:p>
        </p:txBody>
      </p:sp>
      <p:sp>
        <p:nvSpPr>
          <p:cNvPr id="18" name="Tartalom helye 1">
            <a:extLst>
              <a:ext uri="{FF2B5EF4-FFF2-40B4-BE49-F238E27FC236}">
                <a16:creationId xmlns:a16="http://schemas.microsoft.com/office/drawing/2014/main" id="{D2F7006B-564A-4311-8955-ED6FE2B81976}"/>
              </a:ext>
            </a:extLst>
          </p:cNvPr>
          <p:cNvSpPr txBox="1">
            <a:spLocks/>
          </p:cNvSpPr>
          <p:nvPr/>
        </p:nvSpPr>
        <p:spPr>
          <a:xfrm>
            <a:off x="3844370" y="4541705"/>
            <a:ext cx="7343313" cy="1348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Tx/>
              <a:buSzPct val="9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Meiryo" panose="020B0604030504040204" pitchFamily="34" charset="-128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8650" indent="-2667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7B914"/>
              </a:buClr>
              <a:buSzPct val="90000"/>
              <a:buFont typeface="Meiryo" panose="020B0604030504040204" pitchFamily="34" charset="-128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>
                <a:solidFill>
                  <a:schemeClr val="tx1"/>
                </a:solidFill>
              </a:rPr>
              <a:t>Bevétel @ 4.5% / költség @ 9%</a:t>
            </a:r>
          </a:p>
          <a:p>
            <a:r>
              <a:rPr lang="hu-HU" sz="1800" dirty="0">
                <a:solidFill>
                  <a:schemeClr val="tx1"/>
                </a:solidFill>
              </a:rPr>
              <a:t>Csoport-szintű adómegtakarítás</a:t>
            </a:r>
          </a:p>
        </p:txBody>
      </p:sp>
    </p:spTree>
    <p:extLst>
      <p:ext uri="{BB962C8B-B14F-4D97-AF65-F5344CB8AC3E}">
        <p14:creationId xmlns:p14="http://schemas.microsoft.com/office/powerpoint/2010/main" val="1051862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etropolis">
      <a:majorFont>
        <a:latin typeface="Metropolis"/>
        <a:ea typeface=""/>
        <a:cs typeface=""/>
      </a:majorFont>
      <a:minorFont>
        <a:latin typeface="Metropol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lsovszky_ppt_v2.potx" id="{63E700AC-9048-419C-A901-412DE93A5D22}" vid="{DB125E98-75D6-4C4E-A74A-21700F0979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432C5B3657449A95B40230CA00529" ma:contentTypeVersion="12" ma:contentTypeDescription="Create a new document." ma:contentTypeScope="" ma:versionID="e0aea2d60687891f7a47395067f81180">
  <xsd:schema xmlns:xsd="http://www.w3.org/2001/XMLSchema" xmlns:xs="http://www.w3.org/2001/XMLSchema" xmlns:p="http://schemas.microsoft.com/office/2006/metadata/properties" xmlns:ns2="8432a763-5d0b-48b0-8870-8bb954718de5" xmlns:ns3="378b6ec8-fd70-498c-99a6-f64321cbe2e5" targetNamespace="http://schemas.microsoft.com/office/2006/metadata/properties" ma:root="true" ma:fieldsID="789e3636b61340c05fd84e55e5ec2503" ns2:_="" ns3:_="">
    <xsd:import namespace="8432a763-5d0b-48b0-8870-8bb954718de5"/>
    <xsd:import namespace="378b6ec8-fd70-498c-99a6-f64321cbe2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2a763-5d0b-48b0-8870-8bb954718d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b6ec8-fd70-498c-99a6-f64321cbe2e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78b6ec8-fd70-498c-99a6-f64321cbe2e5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086AD3D-571A-4285-B573-A6C16DC895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32a763-5d0b-48b0-8870-8bb954718de5"/>
    <ds:schemaRef ds:uri="378b6ec8-fd70-498c-99a6-f64321cbe2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1B706A-4900-4FD7-8BBE-C560B99124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9F95CB-E363-40B8-B460-3B4FC4B29A1E}">
  <ds:schemaRefs>
    <ds:schemaRef ds:uri="http://schemas.microsoft.com/office/2006/metadata/properties"/>
    <ds:schemaRef ds:uri="http://schemas.microsoft.com/office/infopath/2007/PartnerControls"/>
    <ds:schemaRef ds:uri="378b6ec8-fd70-498c-99a6-f64321cbe2e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Jalsovszky_ppt_v2</Template>
  <TotalTime>3850</TotalTime>
  <Words>831</Words>
  <Application>Microsoft Office PowerPoint</Application>
  <PresentationFormat>Szélesvásznú</PresentationFormat>
  <Paragraphs>237</Paragraphs>
  <Slides>17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4" baseType="lpstr">
      <vt:lpstr>Metropolis</vt:lpstr>
      <vt:lpstr>Calibri</vt:lpstr>
      <vt:lpstr>Arial</vt:lpstr>
      <vt:lpstr>Courier New</vt:lpstr>
      <vt:lpstr>Meiryo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Klement, Klaudia</dc:creator>
  <cp:lastModifiedBy>Csővári István</cp:lastModifiedBy>
  <cp:revision>56</cp:revision>
  <cp:lastPrinted>2019-09-24T06:22:44Z</cp:lastPrinted>
  <dcterms:created xsi:type="dcterms:W3CDTF">2019-04-12T10:53:42Z</dcterms:created>
  <dcterms:modified xsi:type="dcterms:W3CDTF">2021-06-01T06:58:35Z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0x0101003F2432C5B3657449A95B40230CA00529</vt:lpwstr>
  </property>
  <property fmtid="{D5CDD505-2E9C-101B-9397-08002B2CF9AE}" pid="3" name="ComplianceAssetId">
    <vt:lpwstr/>
  </property>
</Properties>
</file>